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32510ca36794ca8" Type="http://schemas.microsoft.com/office/2006/relationships/ui/extensibility" Target="customUI/customUI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3" r:id="rId3"/>
    <p:sldId id="342" r:id="rId4"/>
    <p:sldId id="322" r:id="rId5"/>
    <p:sldId id="328" r:id="rId6"/>
    <p:sldId id="331" r:id="rId7"/>
    <p:sldId id="339" r:id="rId8"/>
    <p:sldId id="344" r:id="rId9"/>
    <p:sldId id="346" r:id="rId10"/>
    <p:sldId id="348" r:id="rId11"/>
    <p:sldId id="347" r:id="rId12"/>
    <p:sldId id="345" r:id="rId13"/>
    <p:sldId id="326" r:id="rId14"/>
    <p:sldId id="327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29" r:id="rId23"/>
    <p:sldId id="34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7A0032"/>
    <a:srgbClr val="7A003B"/>
    <a:srgbClr val="FFD9D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4660"/>
  </p:normalViewPr>
  <p:slideViewPr>
    <p:cSldViewPr>
      <p:cViewPr>
        <p:scale>
          <a:sx n="100" d="100"/>
          <a:sy n="100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0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0F97A-E774-431A-BB04-9340D88DA90A}" type="datetimeFigureOut">
              <a:rPr lang="en-GB" smtClean="0"/>
              <a:pPr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FE1D-B628-4960-AA4D-F20AC50A76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1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C1AD-3398-4337-8C5C-A7E0929F0B7D}" type="datetimeFigureOut">
              <a:rPr lang="en-GB" smtClean="0"/>
              <a:pPr/>
              <a:t>20/04/2016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26D3-F079-4725-B3F6-A384AAB211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F26D3-F079-4725-B3F6-A384AAB211D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36D8-6688-435B-959B-B0A93B759C0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8733-8366-4A2E-BB58-73B320417014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A28-2C55-49EB-9CEA-BE0B3C358B1D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222-A15F-4C9F-B21B-20EA8F1A52BB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492-19FB-469D-8F1D-4D2D4141AFDF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6373-B8FF-418D-A033-1972DB658226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DC7-8E5E-4477-998D-A688B05C92A4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6D4-3A78-4149-8538-C2A31A269E9F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715D-78C8-441F-821F-9F08C113CD99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313-7E12-4E54-9EF7-73DB7FA38FF7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99F-5D10-4314-AC14-EE27AC34D164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839D-70B3-4041-AF7B-AD5E0F6678EB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2DA8-1156-48FA-A4F6-7803336686C1}" type="datetime1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ths.shu.ac.uk/staff1415/poll/pollresults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ournals.gre.ac.uk/index.php/msor/article/view/23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journals.gre.ac.uk/index.php/ms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473625" cy="794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088" y="217696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7A003B"/>
                </a:solidFill>
                <a:latin typeface="Calibri" pitchFamily="34" charset="0"/>
              </a:rPr>
              <a:t>Designing and using </a:t>
            </a:r>
            <a:r>
              <a:rPr lang="en-GB" sz="3200" b="1" i="1" dirty="0">
                <a:solidFill>
                  <a:srgbClr val="7A003B"/>
                </a:solidFill>
                <a:latin typeface="Calibri" pitchFamily="34" charset="0"/>
              </a:rPr>
              <a:t>informal learning spaces </a:t>
            </a:r>
            <a:r>
              <a:rPr lang="en-GB" sz="3200" b="1" i="1" dirty="0" smtClean="0">
                <a:solidFill>
                  <a:srgbClr val="7A003B"/>
                </a:solidFill>
                <a:latin typeface="Calibri" pitchFamily="34" charset="0"/>
              </a:rPr>
              <a:t>to enhance student engagement with mathematics</a:t>
            </a:r>
            <a:endParaRPr lang="en-GB" sz="3200" b="1" i="1" dirty="0">
              <a:solidFill>
                <a:srgbClr val="7A003B"/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8052" y="126876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35934" y="260648"/>
            <a:ext cx="497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 smtClean="0">
                <a:solidFill>
                  <a:srgbClr val="7A003B"/>
                </a:solidFill>
                <a:latin typeface="Calibri" pitchFamily="34" charset="0"/>
              </a:rPr>
              <a:t>HoDoMS</a:t>
            </a:r>
            <a:r>
              <a:rPr lang="en-GB" b="1" dirty="0" smtClean="0">
                <a:solidFill>
                  <a:srgbClr val="7A003B"/>
                </a:solidFill>
                <a:latin typeface="Calibri" pitchFamily="34" charset="0"/>
              </a:rPr>
              <a:t> Conference 2016</a:t>
            </a:r>
          </a:p>
          <a:p>
            <a:pPr algn="r"/>
            <a:r>
              <a:rPr lang="en-GB" dirty="0" smtClean="0">
                <a:latin typeface="Calibri" pitchFamily="34" charset="0"/>
              </a:rPr>
              <a:t>Thursday</a:t>
            </a:r>
            <a:r>
              <a:rPr lang="en-GB" smtClean="0">
                <a:latin typeface="Calibri" pitchFamily="34" charset="0"/>
              </a:rPr>
              <a:t>, 21</a:t>
            </a:r>
            <a:r>
              <a:rPr lang="en-GB" baseline="30000" smtClean="0">
                <a:latin typeface="Calibri" pitchFamily="34" charset="0"/>
              </a:rPr>
              <a:t>st</a:t>
            </a:r>
            <a:r>
              <a:rPr lang="en-GB" smtClean="0">
                <a:latin typeface="Calibri" pitchFamily="34" charset="0"/>
              </a:rPr>
              <a:t> April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76" y="45773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Jeff Waldock</a:t>
            </a:r>
          </a:p>
          <a:p>
            <a:pPr algn="ctr"/>
            <a:r>
              <a:rPr lang="en-GB" i="1" dirty="0" smtClean="0">
                <a:latin typeface="Calibri" pitchFamily="34" charset="0"/>
              </a:rPr>
              <a:t>Department of Engineering and Mathematics</a:t>
            </a:r>
          </a:p>
          <a:p>
            <a:pPr algn="ctr"/>
            <a:r>
              <a:rPr lang="en-GB" i="1" dirty="0" smtClean="0">
                <a:latin typeface="Calibri" pitchFamily="34" charset="0"/>
              </a:rPr>
              <a:t>Sheffield Hallam University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6021288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Staff offices</a:t>
            </a:r>
            <a:endParaRPr lang="en-GB" sz="20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87256"/>
            <a:ext cx="8718273" cy="4929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0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2" y="620688"/>
            <a:ext cx="8704966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2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6021288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Group and individual working areas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04211" cy="48965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207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0015" y="5445224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Meeting rooms</a:t>
            </a:r>
          </a:p>
        </p:txBody>
      </p:sp>
      <p:pic>
        <p:nvPicPr>
          <p:cNvPr id="2050" name="Picture 2" descr="D:\Dropbox\Conferences\SHU_LTA_2015\IMAG1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7" y="548680"/>
            <a:ext cx="8404472" cy="475252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6021288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inside one of the meeting rooms</a:t>
            </a:r>
          </a:p>
        </p:txBody>
      </p:sp>
      <p:pic>
        <p:nvPicPr>
          <p:cNvPr id="1026" name="Picture 2" descr="D:\Dropbox\Conferences\SHU_LTA_2015\IMAG1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8" y="576858"/>
            <a:ext cx="8348046" cy="489654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8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(Spring 2015)</a:t>
            </a:r>
            <a:endParaRPr lang="en-GB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84" y="1305342"/>
            <a:ext cx="85172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feel the benefits are of this new space?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there anything you feel better able to do now compared to before?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else should this space provide?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99892"/>
            <a:ext cx="818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007755"/>
            <a:ext cx="5508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https://maths.shu.ac.uk/staff1415/poll/pollresults.php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84216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availability of staff</a:t>
            </a:r>
          </a:p>
          <a:p>
            <a:pPr marL="36195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aving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such a wealth of knowledge just a knock away is brilliant -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it is so much easier to approach staff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than previously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year)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35292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</a:t>
            </a:r>
            <a:r>
              <a:rPr lang="en-GB" sz="2400" b="1" dirty="0" smtClean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n-GB" sz="2400" b="1" dirty="0">
              <a:solidFill>
                <a:srgbClr val="7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>
              <a:spcAft>
                <a:spcPts val="1800"/>
              </a:spcAft>
            </a:pP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"Having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 home for the discipline makes the maths department seem more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united"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(final year)</a:t>
            </a:r>
          </a:p>
          <a:p>
            <a:pPr marL="361950">
              <a:spcAft>
                <a:spcPts val="1800"/>
              </a:spcAft>
            </a:pP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"Working 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people studying the same subject - a sense of 'home</a:t>
            </a: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(second year)</a:t>
            </a:r>
          </a:p>
          <a:p>
            <a:pPr marL="361950">
              <a:spcAft>
                <a:spcPts val="1800"/>
              </a:spcAft>
            </a:pP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"As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area is purely maths it is easier to find someone who also studies a module you do and promotes students to help one another and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(final year)</a:t>
            </a:r>
          </a:p>
          <a:p>
            <a:pPr marL="361950">
              <a:spcAft>
                <a:spcPts val="1800"/>
              </a:spcAft>
            </a:pP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"There 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always people to ask if you are stuck, even ask other years for </a:t>
            </a: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year)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Facilitating work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"It's a very bright, open space with good modern features - three things for me that make working easier"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(second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"Big round tables are excellent for team work and sharing ideas"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 boards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PC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TVs promote group work and problem solving"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"It is also open and tidy and I can think better in spaces like that. The meeting rooms and group booths are great for when you want to work with friends as well"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(second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"It's conducive to group work since there are tables we can huddle around and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 boards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(final year)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benefits</a:t>
            </a:r>
            <a:endParaRPr lang="en-GB" sz="2400" b="1" dirty="0">
              <a:solidFill>
                <a:srgbClr val="7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"I can also use 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gaps in the timetable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 do work before going to lectures which may be right next to the main PC area"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(second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"Before I only came into university for lectures and worked at home, which isn't always effective with the distractions of student life. Now I can spend all day in the maths department meaning that 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work much more efficiently and get to spend more time on my studies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(final year)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"Really like this idea, it's made everything generally a better atmosphere rather than being 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 within the </a:t>
            </a:r>
            <a:r>
              <a:rPr lang="en-GB" sz="2400" b="1" i="1" dirty="0" err="1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having a home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52400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"It's great, I love it, Haven't been to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library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all semester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60" y="404664"/>
            <a:ext cx="841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GB" sz="3200" b="1" dirty="0" smtClean="0">
                <a:solidFill>
                  <a:srgbClr val="7A003B"/>
                </a:solidFill>
                <a:latin typeface="Calibri" pitchFamily="34" charset="0"/>
                <a:cs typeface="Arial" pitchFamily="34" charset="0"/>
              </a:rPr>
              <a:t>Context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012" y="1196752"/>
            <a:ext cx="86404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SHU Maths quick facts ..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Subject group within a Dept. of Engineering and Mathematics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Currently 26 </a:t>
            </a:r>
            <a:r>
              <a:rPr lang="en-GB" sz="2400" dirty="0" smtClean="0">
                <a:latin typeface="Calibri" panose="020F0502020204030204" pitchFamily="34" charset="0"/>
              </a:rPr>
              <a:t>academic staff </a:t>
            </a:r>
            <a:r>
              <a:rPr lang="en-GB" sz="2400" dirty="0">
                <a:latin typeface="Calibri" panose="020F0502020204030204" pitchFamily="34" charset="0"/>
              </a:rPr>
              <a:t>(21 FTE) + 6 ALs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BSc Mathematics since 1995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Practical applications, employability and student support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Optional sandwich year (no tuition fee)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Recruitment target: 100 (recruitment 2015: 129)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NSS since 2008: 89%, 95%, 100%, 93%, 95%, 96%, 96%, 99%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Guardian league table since 2011: 11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dirty="0">
                <a:latin typeface="Calibri" panose="020F0502020204030204" pitchFamily="34" charset="0"/>
              </a:rPr>
              <a:t>,</a:t>
            </a:r>
            <a:r>
              <a:rPr lang="en-GB" sz="2400" dirty="0" smtClean="0">
                <a:latin typeface="Calibri" panose="020F0502020204030204" pitchFamily="34" charset="0"/>
              </a:rPr>
              <a:t> 16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, 21</a:t>
            </a:r>
            <a:r>
              <a:rPr lang="en-GB" sz="2400" baseline="30000" dirty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, 15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, 22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, 37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1" y="989439"/>
            <a:ext cx="8058537" cy="0"/>
          </a:xfrm>
          <a:prstGeom prst="line">
            <a:avLst/>
          </a:prstGeom>
          <a:ln>
            <a:solidFill>
              <a:schemeClr val="tx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comments</a:t>
            </a:r>
            <a:endParaRPr lang="en-GB" sz="2400" b="1" dirty="0">
              <a:solidFill>
                <a:srgbClr val="7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inter-year communication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. Conversations between year groups is happening more."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"Course cohesiveness. </a:t>
            </a:r>
            <a:r>
              <a:rPr lang="en-GB" sz="2400" b="1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definite feeling of belonging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Proximity between staff and students seems to encourage approachability. It seems like a really nice area to work in and is well used</a:t>
            </a: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."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"I feel like 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now more approachable!"</a:t>
            </a:r>
          </a:p>
          <a:p>
            <a:pPr marL="361950">
              <a:spcAft>
                <a:spcPts val="1200"/>
              </a:spcAft>
            </a:pP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b="1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of identity and community 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both staff and students. A little bit intangible but important and ties in very well with our ethos."</a:t>
            </a:r>
          </a:p>
          <a:p>
            <a:pPr marL="1343025">
              <a:spcAft>
                <a:spcPts val="1200"/>
              </a:spcAft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b="1" i="1" dirty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Interactions with students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. This includes saying just saying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hello!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362" y="693687"/>
            <a:ext cx="8128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7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shared informal learning space can ..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facilitate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productive work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cross-level support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 a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disciplinary 'home'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and efficient use of time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a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positive environment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work in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stimulate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engagement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help develop a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partnership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055058"/>
            <a:ext cx="856895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Boys, J. (2011).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Towards creative learning spaces: Re-thinking the architecture of post-compulsory education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Routledge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Harrop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D. and Turpin, B. (2013).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study exploring learners' informal learning space behaviours, attitudes, and preferences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New Review of Academic Librarianship, 19(1).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pp.58-77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Healey, M., Flint, A. and Harrington, K. (2014).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Engagement through partnership: students as partners in learning and teaching in higher education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The Higher Education Academy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Hunley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S. and Schaller, M. (2009).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Assessment: the Key to Creating Spaces that Promote Learning.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Educause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review, 44(2), pp. 26-35.</a:t>
            </a:r>
          </a:p>
          <a:p>
            <a:pPr>
              <a:spcAft>
                <a:spcPts val="1800"/>
              </a:spcAft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Oblinger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Diana, G. (2005).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Leading the Transition from Classroom to Learning Spaces: the Convergence of Technology, Pedagogy, and Space can Lead to Exciting New Models of Campus Interaction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Educause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quarterly, 1, pp. 14-18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Waldock, J. (2015). </a:t>
            </a:r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Designing and Using Informal Learning Spaces to Enhance Student Engagement with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athematical Sciences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MSOR Connections, 14(1), pp. 18-27.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766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References</a:t>
            </a:r>
            <a:endParaRPr lang="en-GB" sz="2800" b="1" dirty="0">
              <a:solidFill>
                <a:srgbClr val="7A0032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34525"/>
            <a:ext cx="9144000" cy="0"/>
          </a:xfrm>
          <a:prstGeom prst="line">
            <a:avLst/>
          </a:prstGeom>
          <a:ln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0980" y="440022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journals.gre.ac.uk/index.php/msor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MSOR Connec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" y="404664"/>
            <a:ext cx="3621814" cy="5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8260" y="5805264"/>
            <a:ext cx="621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journals.gre.ac.uk/index.php/msor/article/view/235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60" y="404664"/>
            <a:ext cx="841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GB" sz="3200" b="1" dirty="0" smtClean="0">
                <a:solidFill>
                  <a:srgbClr val="7A003B"/>
                </a:solidFill>
                <a:latin typeface="Calibri" pitchFamily="34" charset="0"/>
                <a:cs typeface="Arial" pitchFamily="34" charset="0"/>
              </a:rPr>
              <a:t>Student engagement 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012" y="1196752"/>
            <a:ext cx="8172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Positive factors ..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</a:rPr>
              <a:t>nterest, motivation, passion, success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Understanding (course material, and purpose)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Building towards clearly-articulated graduate outcomes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Shared purpose, shared support, community culture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107" y="3788747"/>
            <a:ext cx="81725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Negative factors ..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Lack of success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Lack of understanding (course material, and purpose) and ..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Lack of support available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1" y="989439"/>
            <a:ext cx="8058537" cy="0"/>
          </a:xfrm>
          <a:prstGeom prst="line">
            <a:avLst/>
          </a:prstGeom>
          <a:ln>
            <a:solidFill>
              <a:schemeClr val="tx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60" y="404664"/>
            <a:ext cx="841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GB" sz="3200" b="1" dirty="0" smtClean="0">
                <a:solidFill>
                  <a:srgbClr val="7A003B"/>
                </a:solidFill>
                <a:latin typeface="Calibri" pitchFamily="34" charset="0"/>
                <a:cs typeface="Arial" pitchFamily="34" charset="0"/>
              </a:rPr>
              <a:t>Engagement factors relating to space …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025" y="1268760"/>
            <a:ext cx="81725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a sense of belonging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being and becoming part of a professional community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683" y="2276872"/>
            <a:ext cx="81198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A0032"/>
                </a:solidFill>
                <a:latin typeface="Calibri" panose="020F0502020204030204" pitchFamily="34" charset="0"/>
              </a:rPr>
              <a:t>“</a:t>
            </a: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Suitably-designed 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</a:rPr>
              <a:t>open learning space facilitates staff-student and peer interaction by supporting new patterns of social and intellectual </a:t>
            </a:r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behaviour</a:t>
            </a:r>
            <a:r>
              <a:rPr lang="en-GB" sz="2400" dirty="0" smtClean="0">
                <a:solidFill>
                  <a:srgbClr val="7A0032"/>
                </a:solidFill>
                <a:latin typeface="Calibri" panose="020F0502020204030204" pitchFamily="34" charset="0"/>
              </a:rPr>
              <a:t>”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[</a:t>
            </a:r>
            <a:r>
              <a:rPr lang="en-GB" sz="2000" dirty="0" err="1" smtClean="0">
                <a:latin typeface="Calibri" panose="020F0502020204030204" pitchFamily="34" charset="0"/>
              </a:rPr>
              <a:t>Oblinger</a:t>
            </a:r>
            <a:r>
              <a:rPr lang="en-GB" sz="2000" dirty="0" smtClean="0">
                <a:latin typeface="Calibri" panose="020F0502020204030204" pitchFamily="34" charset="0"/>
              </a:rPr>
              <a:t>, 2005]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626" y="4298256"/>
            <a:ext cx="82298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“Providing </a:t>
            </a:r>
            <a:r>
              <a:rPr lang="en-GB" sz="2400" i="1" dirty="0">
                <a:solidFill>
                  <a:srgbClr val="7A0032"/>
                </a:solidFill>
                <a:latin typeface="Calibri" panose="020F0502020204030204" pitchFamily="34" charset="0"/>
              </a:rPr>
              <a:t>spaces where faculty and students can ‘run into’ each other increases engagement and learning” </a:t>
            </a:r>
            <a:r>
              <a:rPr lang="en-GB" sz="2400" dirty="0" smtClean="0">
                <a:latin typeface="Calibri" panose="020F0502020204030204" pitchFamily="34" charset="0"/>
              </a:rPr>
              <a:t>	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[</a:t>
            </a:r>
            <a:r>
              <a:rPr lang="en-GB" sz="2000" dirty="0" err="1" smtClean="0">
                <a:latin typeface="Calibri" panose="020F0502020204030204" pitchFamily="34" charset="0"/>
              </a:rPr>
              <a:t>Hunley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and Schaller, </a:t>
            </a:r>
            <a:r>
              <a:rPr lang="en-GB" sz="2000" dirty="0" smtClean="0">
                <a:latin typeface="Calibri" panose="020F0502020204030204" pitchFamily="34" charset="0"/>
              </a:rPr>
              <a:t>2009]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025" y="3834968"/>
            <a:ext cx="3397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peer and tutor support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1" y="989439"/>
            <a:ext cx="8058537" cy="0"/>
          </a:xfrm>
          <a:prstGeom prst="line">
            <a:avLst/>
          </a:prstGeom>
          <a:ln>
            <a:solidFill>
              <a:schemeClr val="tx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8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43651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A003B"/>
                </a:solidFill>
                <a:latin typeface="Calibri" panose="020F0502020204030204" pitchFamily="34" charset="0"/>
              </a:rPr>
              <a:t>Community</a:t>
            </a:r>
            <a:r>
              <a:rPr lang="en-GB" sz="2400" dirty="0" smtClean="0">
                <a:latin typeface="Calibri" panose="020F0502020204030204" pitchFamily="34" charset="0"/>
              </a:rPr>
              <a:t> provides a feeling </a:t>
            </a:r>
            <a:r>
              <a:rPr lang="en-GB" sz="2400" dirty="0">
                <a:latin typeface="Calibri" panose="020F0502020204030204" pitchFamily="34" charset="0"/>
              </a:rPr>
              <a:t>of a </a:t>
            </a:r>
            <a:r>
              <a:rPr lang="en-GB" sz="2400" b="1" dirty="0">
                <a:solidFill>
                  <a:srgbClr val="7A003B"/>
                </a:solidFill>
                <a:latin typeface="Calibri" panose="020F0502020204030204" pitchFamily="34" charset="0"/>
              </a:rPr>
              <a:t>common purpose</a:t>
            </a:r>
            <a:r>
              <a:rPr lang="en-GB" sz="2400" dirty="0">
                <a:latin typeface="Calibri" panose="020F0502020204030204" pitchFamily="34" charset="0"/>
              </a:rPr>
              <a:t>. 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1340768"/>
            <a:ext cx="828091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</a:rPr>
              <a:t>Incorporating </a:t>
            </a:r>
            <a:r>
              <a:rPr lang="en-GB" sz="2400" dirty="0">
                <a:latin typeface="Calibri" panose="020F0502020204030204" pitchFamily="34" charset="0"/>
              </a:rPr>
              <a:t>a </a:t>
            </a:r>
            <a:r>
              <a:rPr lang="en-GB" sz="2400" b="1" dirty="0">
                <a:latin typeface="Calibri" panose="020F0502020204030204" pitchFamily="34" charset="0"/>
              </a:rPr>
              <a:t>disciplinary focus </a:t>
            </a:r>
            <a:r>
              <a:rPr lang="en-GB" sz="2400" dirty="0">
                <a:latin typeface="Calibri" panose="020F0502020204030204" pitchFamily="34" charset="0"/>
              </a:rPr>
              <a:t>in the design helps learners </a:t>
            </a:r>
            <a:r>
              <a:rPr lang="en-GB" sz="2400" b="1" dirty="0">
                <a:solidFill>
                  <a:srgbClr val="7A0032"/>
                </a:solidFill>
                <a:latin typeface="Calibri" panose="020F0502020204030204" pitchFamily="34" charset="0"/>
              </a:rPr>
              <a:t>identify with that discipline </a:t>
            </a:r>
            <a:r>
              <a:rPr lang="en-GB" sz="2400" dirty="0">
                <a:latin typeface="Calibri" panose="020F0502020204030204" pitchFamily="34" charset="0"/>
              </a:rPr>
              <a:t>and </a:t>
            </a:r>
            <a:r>
              <a:rPr lang="en-GB" sz="2400" b="1" dirty="0">
                <a:solidFill>
                  <a:srgbClr val="7A0032"/>
                </a:solidFill>
                <a:latin typeface="Calibri" panose="020F0502020204030204" pitchFamily="34" charset="0"/>
              </a:rPr>
              <a:t>feel they belong </a:t>
            </a:r>
            <a:r>
              <a:rPr lang="en-GB" sz="2400" dirty="0">
                <a:latin typeface="Calibri" panose="020F0502020204030204" pitchFamily="34" charset="0"/>
              </a:rPr>
              <a:t>to a professional community;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</a:rPr>
              <a:t>This</a:t>
            </a:r>
            <a:r>
              <a:rPr lang="en-GB" sz="2400" dirty="0">
                <a:latin typeface="Calibri" panose="020F0502020204030204" pitchFamily="34" charset="0"/>
              </a:rPr>
              <a:t>, together with a managed peer-support network, helps create a </a:t>
            </a:r>
            <a:r>
              <a:rPr lang="en-GB" sz="2400" b="1" dirty="0">
                <a:solidFill>
                  <a:srgbClr val="7A0032"/>
                </a:solidFill>
                <a:latin typeface="Calibri" panose="020F0502020204030204" pitchFamily="34" charset="0"/>
              </a:rPr>
              <a:t>partnership learning community </a:t>
            </a:r>
            <a:r>
              <a:rPr lang="en-GB" sz="2400" dirty="0">
                <a:latin typeface="Calibri" panose="020F0502020204030204" pitchFamily="34" charset="0"/>
              </a:rPr>
              <a:t>within which student engagement can </a:t>
            </a:r>
            <a:r>
              <a:rPr lang="en-GB" sz="2400" dirty="0" smtClean="0">
                <a:latin typeface="Calibri" panose="020F0502020204030204" pitchFamily="34" charset="0"/>
              </a:rPr>
              <a:t>flourish</a:t>
            </a:r>
          </a:p>
          <a:p>
            <a:pPr algn="r"/>
            <a:r>
              <a:rPr lang="en-GB" sz="2000" dirty="0">
                <a:latin typeface="Calibri" panose="020F0502020204030204" pitchFamily="34" charset="0"/>
              </a:rPr>
              <a:t>[</a:t>
            </a:r>
            <a:r>
              <a:rPr lang="en-GB" sz="2000" dirty="0" smtClean="0">
                <a:latin typeface="Calibri" panose="020F0502020204030204" pitchFamily="34" charset="0"/>
              </a:rPr>
              <a:t>Boys</a:t>
            </a:r>
            <a:r>
              <a:rPr lang="en-GB" sz="2000" dirty="0">
                <a:latin typeface="Calibri" panose="020F0502020204030204" pitchFamily="34" charset="0"/>
              </a:rPr>
              <a:t>, 2011; Healey et. al., </a:t>
            </a:r>
            <a:r>
              <a:rPr lang="en-GB" sz="2000" dirty="0" smtClean="0">
                <a:latin typeface="Calibri" panose="020F0502020204030204" pitchFamily="34" charset="0"/>
              </a:rPr>
              <a:t>2014</a:t>
            </a:r>
            <a:r>
              <a:rPr lang="en-GB" sz="2000" dirty="0">
                <a:latin typeface="Calibri" panose="020F0502020204030204" pitchFamily="34" charset="0"/>
              </a:rPr>
              <a:t>]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060" y="404664"/>
            <a:ext cx="841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en-GB" sz="3200" b="1" dirty="0" smtClean="0">
                <a:solidFill>
                  <a:srgbClr val="7A003B"/>
                </a:solidFill>
                <a:latin typeface="Calibri" pitchFamily="34" charset="0"/>
                <a:cs typeface="Arial" pitchFamily="34" charset="0"/>
              </a:rPr>
              <a:t>Engagement factors relating to space …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1" y="989439"/>
            <a:ext cx="8058537" cy="0"/>
          </a:xfrm>
          <a:prstGeom prst="line">
            <a:avLst/>
          </a:prstGeom>
          <a:ln>
            <a:solidFill>
              <a:schemeClr val="tx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431" y="3645024"/>
            <a:ext cx="9144000" cy="0"/>
          </a:xfrm>
          <a:prstGeom prst="line">
            <a:avLst/>
          </a:prstGeom>
          <a:ln w="34925">
            <a:solidFill>
              <a:srgbClr val="7A0032">
                <a:alpha val="2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563888" y="2935312"/>
            <a:ext cx="1728192" cy="1419423"/>
          </a:xfrm>
          <a:prstGeom prst="roundRect">
            <a:avLst/>
          </a:prstGeom>
          <a:solidFill>
            <a:srgbClr val="FFD9D9"/>
          </a:solidFill>
          <a:ln>
            <a:solidFill>
              <a:srgbClr val="7A0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381328"/>
            <a:ext cx="805458" cy="434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886" y="2952526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Open Learning Space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878" y="97468"/>
            <a:ext cx="369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WHAT </a:t>
            </a:r>
            <a:r>
              <a:rPr lang="en-GB" sz="2800" b="1" dirty="0" smtClean="0">
                <a:solidFill>
                  <a:srgbClr val="7A003B"/>
                </a:solidFill>
                <a:latin typeface="Calibri" panose="020F0502020204030204" pitchFamily="34" charset="0"/>
              </a:rPr>
              <a:t>.. activities?</a:t>
            </a:r>
            <a:endParaRPr lang="en-GB" sz="2800" b="1" dirty="0">
              <a:solidFill>
                <a:srgbClr val="7A003B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5808" y="6338147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WHY</a:t>
            </a:r>
            <a:endParaRPr lang="en-GB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808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Encourage interaction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5" y="4212843"/>
            <a:ext cx="240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staff</a:t>
            </a:r>
            <a:r>
              <a:rPr lang="en-GB" dirty="0" smtClean="0">
                <a:latin typeface="Calibri" panose="020F0502020204030204" pitchFamily="34" charset="0"/>
                <a:sym typeface="SymbolPS"/>
              </a:rPr>
              <a:t> </a:t>
            </a:r>
            <a:r>
              <a:rPr lang="en-GB" dirty="0" smtClean="0">
                <a:latin typeface="Calibri" panose="020F0502020204030204" pitchFamily="34" charset="0"/>
                <a:sym typeface="Wingdings 3"/>
              </a:rPr>
              <a:t>  </a:t>
            </a:r>
            <a:r>
              <a:rPr lang="en-GB" dirty="0" smtClean="0">
                <a:latin typeface="Calibri" panose="020F0502020204030204" pitchFamily="34" charset="0"/>
              </a:rPr>
              <a:t>student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student </a:t>
            </a:r>
            <a:r>
              <a:rPr lang="en-GB" dirty="0" smtClean="0">
                <a:latin typeface="Calibri" panose="020F0502020204030204" pitchFamily="34" charset="0"/>
                <a:sym typeface="Wingdings 3"/>
              </a:rPr>
              <a:t> </a:t>
            </a:r>
            <a:r>
              <a:rPr lang="en-GB" dirty="0">
                <a:latin typeface="Calibri" panose="020F0502020204030204" pitchFamily="34" charset="0"/>
                <a:sym typeface="SymbolPS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student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08734" y="570720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active</a:t>
            </a:r>
            <a:endParaRPr lang="en-GB" sz="2800" b="1" dirty="0">
              <a:solidFill>
                <a:srgbClr val="7A003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8445" y="5707205"/>
            <a:ext cx="215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collaborative</a:t>
            </a:r>
            <a:endParaRPr lang="en-GB" sz="2800" b="1" dirty="0">
              <a:solidFill>
                <a:srgbClr val="7A003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3736" y="5694021"/>
            <a:ext cx="132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A0032"/>
                </a:solidFill>
                <a:latin typeface="Calibri" panose="020F0502020204030204" pitchFamily="34" charset="0"/>
              </a:rPr>
              <a:t>s</a:t>
            </a:r>
            <a:r>
              <a:rPr lang="en-GB" sz="2800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ocial</a:t>
            </a:r>
            <a:endParaRPr lang="en-GB" sz="2800" b="1" dirty="0">
              <a:solidFill>
                <a:srgbClr val="7A003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636" y="3808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A sense of belonging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4200351"/>
            <a:ext cx="352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Create a professional learning community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… with a disciplinary focus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62" y="5291916"/>
            <a:ext cx="913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Keep learners engaged in course-related work </a:t>
            </a:r>
            <a:r>
              <a:rPr lang="en-GB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between classes</a:t>
            </a:r>
            <a:endParaRPr lang="en-GB" b="1" dirty="0">
              <a:solidFill>
                <a:srgbClr val="7A0032"/>
              </a:solidFill>
              <a:latin typeface="Calibri" panose="020F0502020204030204" pitchFamily="34" charset="0"/>
            </a:endParaRPr>
          </a:p>
        </p:txBody>
      </p:sp>
      <p:cxnSp>
        <p:nvCxnSpPr>
          <p:cNvPr id="49" name="Straight Connector 48"/>
          <p:cNvCxnSpPr>
            <a:endCxn id="4" idx="0"/>
          </p:cNvCxnSpPr>
          <p:nvPr/>
        </p:nvCxnSpPr>
        <p:spPr>
          <a:xfrm>
            <a:off x="4409982" y="0"/>
            <a:ext cx="18002" cy="2935312"/>
          </a:xfrm>
          <a:prstGeom prst="line">
            <a:avLst/>
          </a:prstGeom>
          <a:ln w="34925">
            <a:solidFill>
              <a:srgbClr val="7A0032">
                <a:alpha val="2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76689" y="-27384"/>
            <a:ext cx="369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enabled by …</a:t>
            </a:r>
            <a:endParaRPr lang="en-GB" sz="2800" b="1" dirty="0">
              <a:solidFill>
                <a:srgbClr val="7A003B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6798" y="908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Peer-Supported Learning – PSL/PAL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9512" y="12594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Group work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7852" y="16195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Individual work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994" y="1990581"/>
            <a:ext cx="386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Social/professional activities </a:t>
            </a:r>
          </a:p>
          <a:p>
            <a:pPr marL="177800" indent="-177800"/>
            <a:r>
              <a:rPr lang="en-GB" dirty="0" smtClean="0"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solidFill>
                  <a:srgbClr val="7A003B"/>
                </a:solidFill>
                <a:latin typeface="Calibri" panose="020F0502020204030204" pitchFamily="34" charset="0"/>
              </a:rPr>
              <a:t>– e.g. Maths Arcade</a:t>
            </a:r>
            <a:endParaRPr lang="en-GB" sz="1600" dirty="0">
              <a:solidFill>
                <a:srgbClr val="7A003B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80398" y="927666"/>
            <a:ext cx="3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</a:rPr>
              <a:t>Meeting </a:t>
            </a:r>
            <a:r>
              <a:rPr lang="en-GB" dirty="0" smtClean="0">
                <a:latin typeface="Calibri" panose="020F0502020204030204" pitchFamily="34" charset="0"/>
              </a:rPr>
              <a:t>rooms, with white boards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2040" y="1259468"/>
            <a:ext cx="395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Group working areas, with white boards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0398" y="1619508"/>
            <a:ext cx="3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IT-enabled: </a:t>
            </a:r>
            <a:r>
              <a:rPr lang="en-GB" dirty="0" err="1" smtClean="0">
                <a:latin typeface="Calibri" panose="020F0502020204030204" pitchFamily="34" charset="0"/>
              </a:rPr>
              <a:t>wi-fi</a:t>
            </a:r>
            <a:r>
              <a:rPr lang="en-GB" dirty="0" smtClean="0">
                <a:latin typeface="Calibri" panose="020F0502020204030204" pitchFamily="34" charset="0"/>
              </a:rPr>
              <a:t>, laptops, PCs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6016" y="1979548"/>
            <a:ext cx="4175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3 “Expressions”</a:t>
            </a:r>
          </a:p>
          <a:p>
            <a:pPr algn="r"/>
            <a:r>
              <a:rPr lang="en-GB" sz="1600" dirty="0" smtClean="0">
                <a:solidFill>
                  <a:srgbClr val="7A003B"/>
                </a:solidFill>
                <a:latin typeface="Calibri" panose="020F0502020204030204" pitchFamily="34" charset="0"/>
              </a:rPr>
              <a:t>(social, professional, disciplinary)</a:t>
            </a:r>
            <a:endParaRPr lang="en-GB" sz="1600" dirty="0">
              <a:solidFill>
                <a:srgbClr val="7A003B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7852" y="26276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Informal staff-student contact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14982" y="2627620"/>
            <a:ext cx="3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Co-located staff offices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2987660"/>
            <a:ext cx="3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Out-of-hours access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9992" y="491778"/>
            <a:ext cx="438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</a:rPr>
              <a:t>a</a:t>
            </a:r>
            <a:r>
              <a:rPr lang="en-GB" dirty="0" smtClean="0">
                <a:latin typeface="Calibri" panose="020F0502020204030204" pitchFamily="34" charset="0"/>
              </a:rPr>
              <a:t> working environment  people </a:t>
            </a:r>
            <a:r>
              <a:rPr lang="en-GB" b="1" dirty="0" smtClean="0">
                <a:solidFill>
                  <a:srgbClr val="7A0032"/>
                </a:solidFill>
                <a:latin typeface="Calibri" panose="020F0502020204030204" pitchFamily="34" charset="0"/>
              </a:rPr>
              <a:t>want</a:t>
            </a:r>
            <a:r>
              <a:rPr lang="en-GB" dirty="0" smtClean="0">
                <a:solidFill>
                  <a:srgbClr val="7A0032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to use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3" grpId="0"/>
      <p:bldP spid="34" grpId="0"/>
      <p:bldP spid="35" grpId="0"/>
      <p:bldP spid="36" grpId="0"/>
      <p:bldP spid="38" grpId="0"/>
      <p:bldP spid="39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6" y="548680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GB" i="1" dirty="0" smtClean="0">
                <a:latin typeface="Calibri" pitchFamily="34" charset="0"/>
                <a:cs typeface="Arial" pitchFamily="34" charset="0"/>
              </a:rPr>
              <a:t>Sheffield Hallam University </a:t>
            </a:r>
          </a:p>
          <a:p>
            <a:pPr marL="514350" indent="-514350" algn="ctr"/>
            <a:r>
              <a:rPr lang="en-GB" sz="2800" b="1" dirty="0" smtClean="0">
                <a:solidFill>
                  <a:srgbClr val="7A0032"/>
                </a:solidFill>
                <a:latin typeface="Calibri" pitchFamily="34" charset="0"/>
                <a:cs typeface="Arial" pitchFamily="34" charset="0"/>
              </a:rPr>
              <a:t>Mathematics - Floor Plan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" y="1556792"/>
            <a:ext cx="8424936" cy="36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37321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Six 3-person staff offices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One 4 person staff office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One 50 seat, IT enabled teaching room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Two small meeting rooms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6021288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Group and individual working areas</a:t>
            </a:r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01360" cy="4896544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185376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21288"/>
            <a:ext cx="1206358" cy="650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0648"/>
            <a:ext cx="9144000" cy="1588"/>
          </a:xfrm>
          <a:prstGeom prst="line">
            <a:avLst/>
          </a:prstGeom>
          <a:ln w="19050">
            <a:solidFill>
              <a:srgbClr val="7A0032">
                <a:alpha val="1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20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Informal Learning Spaces</a:t>
            </a:r>
            <a:endParaRPr lang="en-GB" sz="1200" dirty="0">
              <a:solidFill>
                <a:srgbClr val="7A003B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A003B"/>
                </a:solidFill>
                <a:latin typeface="Calibri" pitchFamily="34" charset="0"/>
              </a:rPr>
              <a:t>Jeff Waldock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6021288"/>
            <a:ext cx="633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spcBef>
                <a:spcPts val="1200"/>
              </a:spcBef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Group and individual working areas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160" y="1090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</a:rPr>
              <a:t>HoDoMS</a:t>
            </a:r>
            <a:r>
              <a:rPr lang="en-GB" sz="1200" dirty="0" smtClean="0">
                <a:latin typeface="Calibri" pitchFamily="34" charset="0"/>
              </a:rPr>
              <a:t> 2016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04966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9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UI/customUI.xml><?xml version="1.0" encoding="utf-8"?>
<!-- This markup removes items from the Office Button in Powerpoint. -->
<customUI xmlns="http://schemas.microsoft.com/office/2006/01/customui">
  <ribbon>
    <officeMenu>
      <menu idMso="FileSendMenu" showImage="false" visible="false"/>
      <menu idMso="FilePrintMenu">
        <button idMso="FilePrintQuick" showImage="false" visible="false"/>
      </menu>
      <menu idMso="MenuPublish">
        <toggleButton idMso="FileCreateDocumentWorkspace" showImage="false" visible="false"/>
        <button idMso="FileSaveToDocumentManagementServer" showImage="false" visible="false"/>
      </menu>
    </officeMenu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9107</TotalTime>
  <Words>1332</Words>
  <Application>Microsoft Office PowerPoint</Application>
  <PresentationFormat>On-screen Show (4:3)</PresentationFormat>
  <Paragraphs>215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Hallam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Informal Learning Spaces - MSOR 2015</dc:title>
  <dc:subject>Informal Learning Spaces</dc:subject>
  <dc:creator>Jeff Waldock</dc:creator>
  <cp:lastModifiedBy>Jeff Waldock</cp:lastModifiedBy>
  <cp:revision>192</cp:revision>
  <cp:lastPrinted>2016-04-20T13:05:51Z</cp:lastPrinted>
  <dcterms:created xsi:type="dcterms:W3CDTF">2012-10-10T08:11:49Z</dcterms:created>
  <dcterms:modified xsi:type="dcterms:W3CDTF">2016-04-21T07:26:35Z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