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Lst>
  <p:notesMasterIdLst>
    <p:notesMasterId r:id="rId22"/>
  </p:notesMasterIdLst>
  <p:handoutMasterIdLst>
    <p:handoutMasterId r:id="rId23"/>
  </p:handoutMasterIdLst>
  <p:sldIdLst>
    <p:sldId id="347" r:id="rId4"/>
    <p:sldId id="381" r:id="rId5"/>
    <p:sldId id="398" r:id="rId6"/>
    <p:sldId id="411" r:id="rId7"/>
    <p:sldId id="409" r:id="rId8"/>
    <p:sldId id="410" r:id="rId9"/>
    <p:sldId id="378" r:id="rId10"/>
    <p:sldId id="375" r:id="rId11"/>
    <p:sldId id="384" r:id="rId12"/>
    <p:sldId id="386" r:id="rId13"/>
    <p:sldId id="387" r:id="rId14"/>
    <p:sldId id="389" r:id="rId15"/>
    <p:sldId id="402" r:id="rId16"/>
    <p:sldId id="396" r:id="rId17"/>
    <p:sldId id="403" r:id="rId18"/>
    <p:sldId id="406" r:id="rId19"/>
    <p:sldId id="404" r:id="rId20"/>
    <p:sldId id="350" r:id="rId21"/>
  </p:sldIdLst>
  <p:sldSz cx="9144000" cy="6858000" type="screen4x3"/>
  <p:notesSz cx="6810375" cy="994251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5"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2048" autoAdjust="0"/>
  </p:normalViewPr>
  <p:slideViewPr>
    <p:cSldViewPr>
      <p:cViewPr>
        <p:scale>
          <a:sx n="70" d="100"/>
          <a:sy n="70" d="100"/>
        </p:scale>
        <p:origin x="2016" y="762"/>
      </p:cViewPr>
      <p:guideLst>
        <p:guide orient="horz" pos="346"/>
        <p:guide pos="385"/>
      </p:guideLst>
    </p:cSldViewPr>
  </p:slideViewPr>
  <p:notesTextViewPr>
    <p:cViewPr>
      <p:scale>
        <a:sx n="1" d="1"/>
        <a:sy n="1" d="1"/>
      </p:scale>
      <p:origin x="0" y="0"/>
    </p:cViewPr>
  </p:notesTextViewPr>
  <p:sorterViewPr>
    <p:cViewPr>
      <p:scale>
        <a:sx n="100" d="100"/>
        <a:sy n="100" d="100"/>
      </p:scale>
      <p:origin x="0" y="-3330"/>
    </p:cViewPr>
  </p:sorterViewPr>
  <p:notesViewPr>
    <p:cSldViewPr>
      <p:cViewPr varScale="1">
        <p:scale>
          <a:sx n="57" d="100"/>
          <a:sy n="57" d="100"/>
        </p:scale>
        <p:origin x="3346" y="5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Applications at the March deadline</c:v>
                </c:pt>
              </c:strCache>
            </c:strRef>
          </c:tx>
          <c:spPr>
            <a:ln w="50800" cap="rnd">
              <a:solidFill>
                <a:schemeClr val="accent1"/>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43190</c:v>
                </c:pt>
                <c:pt idx="1">
                  <c:v>44680</c:v>
                </c:pt>
                <c:pt idx="2">
                  <c:v>44270</c:v>
                </c:pt>
                <c:pt idx="3">
                  <c:v>45850</c:v>
                </c:pt>
                <c:pt idx="4">
                  <c:v>47750</c:v>
                </c:pt>
              </c:numCache>
            </c:numRef>
          </c:val>
          <c:smooth val="0"/>
        </c:ser>
        <c:dLbls>
          <c:showLegendKey val="0"/>
          <c:showVal val="0"/>
          <c:showCatName val="0"/>
          <c:showSerName val="0"/>
          <c:showPercent val="0"/>
          <c:showBubbleSize val="0"/>
        </c:dLbls>
        <c:smooth val="0"/>
        <c:axId val="462663968"/>
        <c:axId val="462660440"/>
      </c:lineChart>
      <c:catAx>
        <c:axId val="4626639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60440"/>
        <c:crosses val="autoZero"/>
        <c:auto val="1"/>
        <c:lblAlgn val="ctr"/>
        <c:lblOffset val="100"/>
        <c:noMultiLvlLbl val="0"/>
      </c:catAx>
      <c:valAx>
        <c:axId val="462660440"/>
        <c:scaling>
          <c:orientation val="minMax"/>
          <c:max val="50000"/>
          <c:min val="4000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63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Full-time</c:v>
                </c:pt>
              </c:strCache>
            </c:strRef>
          </c:tx>
          <c:spPr>
            <a:ln w="50800" cap="rnd">
              <a:solidFill>
                <a:schemeClr val="accent1"/>
              </a:solidFill>
              <a:round/>
            </a:ln>
            <a:effectLst/>
          </c:spPr>
          <c:marker>
            <c:symbol val="none"/>
          </c:marker>
          <c:cat>
            <c:strRef>
              <c:f>Sheet1!$A$2:$A$12</c:f>
              <c:strCache>
                <c:ptCount val="11"/>
                <c:pt idx="0">
                  <c:v>2004-05</c:v>
                </c:pt>
                <c:pt idx="1">
                  <c:v>2005-06</c:v>
                </c:pt>
                <c:pt idx="2">
                  <c:v>2006-07</c:v>
                </c:pt>
                <c:pt idx="3">
                  <c:v>2007-08</c:v>
                </c:pt>
                <c:pt idx="4">
                  <c:v>2008-09</c:v>
                </c:pt>
                <c:pt idx="5">
                  <c:v>2009-10</c:v>
                </c:pt>
                <c:pt idx="6">
                  <c:v>2010-11</c:v>
                </c:pt>
                <c:pt idx="7">
                  <c:v>2011-12</c:v>
                </c:pt>
                <c:pt idx="8">
                  <c:v>2012-13</c:v>
                </c:pt>
                <c:pt idx="9">
                  <c:v>2013-14</c:v>
                </c:pt>
                <c:pt idx="10">
                  <c:v>2014-15</c:v>
                </c:pt>
              </c:strCache>
            </c:strRef>
          </c:cat>
          <c:val>
            <c:numRef>
              <c:f>Sheet1!$B$2:$B$12</c:f>
              <c:numCache>
                <c:formatCode>General</c:formatCode>
                <c:ptCount val="11"/>
                <c:pt idx="0">
                  <c:v>5985</c:v>
                </c:pt>
                <c:pt idx="1">
                  <c:v>6395</c:v>
                </c:pt>
                <c:pt idx="2">
                  <c:v>6555</c:v>
                </c:pt>
                <c:pt idx="3">
                  <c:v>7205</c:v>
                </c:pt>
                <c:pt idx="4">
                  <c:v>7895</c:v>
                </c:pt>
                <c:pt idx="5">
                  <c:v>8415</c:v>
                </c:pt>
                <c:pt idx="6" formatCode="0">
                  <c:v>8455</c:v>
                </c:pt>
                <c:pt idx="7" formatCode="0">
                  <c:v>8850</c:v>
                </c:pt>
                <c:pt idx="8" formatCode="0">
                  <c:v>8250</c:v>
                </c:pt>
                <c:pt idx="9" formatCode="0">
                  <c:v>8730</c:v>
                </c:pt>
                <c:pt idx="10">
                  <c:v>8800</c:v>
                </c:pt>
              </c:numCache>
            </c:numRef>
          </c:val>
          <c:smooth val="0"/>
        </c:ser>
        <c:ser>
          <c:idx val="1"/>
          <c:order val="1"/>
          <c:tx>
            <c:strRef>
              <c:f>Sheet1!$C$1</c:f>
              <c:strCache>
                <c:ptCount val="1"/>
                <c:pt idx="0">
                  <c:v>Part-time</c:v>
                </c:pt>
              </c:strCache>
            </c:strRef>
          </c:tx>
          <c:spPr>
            <a:ln w="50800" cap="rnd">
              <a:solidFill>
                <a:schemeClr val="accent2"/>
              </a:solidFill>
              <a:round/>
            </a:ln>
            <a:effectLst/>
          </c:spPr>
          <c:marker>
            <c:symbol val="none"/>
          </c:marker>
          <c:cat>
            <c:strRef>
              <c:f>Sheet1!$A$2:$A$12</c:f>
              <c:strCache>
                <c:ptCount val="11"/>
                <c:pt idx="0">
                  <c:v>2004-05</c:v>
                </c:pt>
                <c:pt idx="1">
                  <c:v>2005-06</c:v>
                </c:pt>
                <c:pt idx="2">
                  <c:v>2006-07</c:v>
                </c:pt>
                <c:pt idx="3">
                  <c:v>2007-08</c:v>
                </c:pt>
                <c:pt idx="4">
                  <c:v>2008-09</c:v>
                </c:pt>
                <c:pt idx="5">
                  <c:v>2009-10</c:v>
                </c:pt>
                <c:pt idx="6">
                  <c:v>2010-11</c:v>
                </c:pt>
                <c:pt idx="7">
                  <c:v>2011-12</c:v>
                </c:pt>
                <c:pt idx="8">
                  <c:v>2012-13</c:v>
                </c:pt>
                <c:pt idx="9">
                  <c:v>2013-14</c:v>
                </c:pt>
                <c:pt idx="10">
                  <c:v>2014-15</c:v>
                </c:pt>
              </c:strCache>
            </c:strRef>
          </c:cat>
          <c:val>
            <c:numRef>
              <c:f>Sheet1!$C$2:$C$12</c:f>
              <c:numCache>
                <c:formatCode>General</c:formatCode>
                <c:ptCount val="11"/>
                <c:pt idx="0">
                  <c:v>1445</c:v>
                </c:pt>
                <c:pt idx="1">
                  <c:v>2335</c:v>
                </c:pt>
                <c:pt idx="2">
                  <c:v>2505</c:v>
                </c:pt>
                <c:pt idx="3">
                  <c:v>2510</c:v>
                </c:pt>
                <c:pt idx="4">
                  <c:v>2980</c:v>
                </c:pt>
                <c:pt idx="5">
                  <c:v>3000</c:v>
                </c:pt>
                <c:pt idx="6" formatCode="0">
                  <c:v>2845</c:v>
                </c:pt>
                <c:pt idx="7" formatCode="0">
                  <c:v>2710</c:v>
                </c:pt>
                <c:pt idx="8" formatCode="0">
                  <c:v>1530</c:v>
                </c:pt>
                <c:pt idx="9" formatCode="0">
                  <c:v>1480</c:v>
                </c:pt>
                <c:pt idx="10">
                  <c:v>1420</c:v>
                </c:pt>
              </c:numCache>
            </c:numRef>
          </c:val>
          <c:smooth val="0"/>
        </c:ser>
        <c:dLbls>
          <c:showLegendKey val="0"/>
          <c:showVal val="0"/>
          <c:showCatName val="0"/>
          <c:showSerName val="0"/>
          <c:showPercent val="0"/>
          <c:showBubbleSize val="0"/>
        </c:dLbls>
        <c:smooth val="0"/>
        <c:axId val="462663184"/>
        <c:axId val="462662792"/>
      </c:lineChart>
      <c:catAx>
        <c:axId val="46266318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62792"/>
        <c:crosses val="autoZero"/>
        <c:auto val="1"/>
        <c:lblAlgn val="ctr"/>
        <c:lblOffset val="100"/>
        <c:noMultiLvlLbl val="0"/>
      </c:catAx>
      <c:valAx>
        <c:axId val="462662792"/>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63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Masters</c:v>
                </c:pt>
              </c:strCache>
            </c:strRef>
          </c:tx>
          <c:spPr>
            <a:ln w="50800" cap="rnd">
              <a:solidFill>
                <a:schemeClr val="accent1"/>
              </a:solidFill>
              <a:round/>
            </a:ln>
            <a:effectLst/>
          </c:spPr>
          <c:marker>
            <c:symbol val="none"/>
          </c:marker>
          <c:cat>
            <c:strRef>
              <c:f>Sheet1!$A$2:$A$12</c:f>
              <c:strCache>
                <c:ptCount val="11"/>
                <c:pt idx="0">
                  <c:v>2004-05</c:v>
                </c:pt>
                <c:pt idx="1">
                  <c:v>2005-06</c:v>
                </c:pt>
                <c:pt idx="2">
                  <c:v>2006-07</c:v>
                </c:pt>
                <c:pt idx="3">
                  <c:v>2007-08</c:v>
                </c:pt>
                <c:pt idx="4">
                  <c:v>2008-09</c:v>
                </c:pt>
                <c:pt idx="5">
                  <c:v>2009-10</c:v>
                </c:pt>
                <c:pt idx="6">
                  <c:v>2010-11</c:v>
                </c:pt>
                <c:pt idx="7">
                  <c:v>2011-12</c:v>
                </c:pt>
                <c:pt idx="8">
                  <c:v>2012-13</c:v>
                </c:pt>
                <c:pt idx="9">
                  <c:v>2013-14</c:v>
                </c:pt>
                <c:pt idx="10">
                  <c:v>2014-15</c:v>
                </c:pt>
              </c:strCache>
            </c:strRef>
          </c:cat>
          <c:val>
            <c:numRef>
              <c:f>Sheet1!$B$2:$B$12</c:f>
              <c:numCache>
                <c:formatCode>General</c:formatCode>
                <c:ptCount val="11"/>
                <c:pt idx="0">
                  <c:v>1185</c:v>
                </c:pt>
                <c:pt idx="1">
                  <c:v>1370</c:v>
                </c:pt>
                <c:pt idx="2">
                  <c:v>1475</c:v>
                </c:pt>
                <c:pt idx="3">
                  <c:v>1340</c:v>
                </c:pt>
                <c:pt idx="4">
                  <c:v>1305</c:v>
                </c:pt>
                <c:pt idx="5">
                  <c:v>1520</c:v>
                </c:pt>
                <c:pt idx="6" formatCode="0">
                  <c:v>1790</c:v>
                </c:pt>
                <c:pt idx="7" formatCode="0">
                  <c:v>1875</c:v>
                </c:pt>
                <c:pt idx="8" formatCode="0">
                  <c:v>1925</c:v>
                </c:pt>
                <c:pt idx="9" formatCode="0">
                  <c:v>2035</c:v>
                </c:pt>
                <c:pt idx="10">
                  <c:v>2140</c:v>
                </c:pt>
              </c:numCache>
            </c:numRef>
          </c:val>
          <c:smooth val="0"/>
        </c:ser>
        <c:ser>
          <c:idx val="1"/>
          <c:order val="1"/>
          <c:tx>
            <c:strRef>
              <c:f>Sheet1!$C$1</c:f>
              <c:strCache>
                <c:ptCount val="1"/>
                <c:pt idx="0">
                  <c:v>PhD</c:v>
                </c:pt>
              </c:strCache>
            </c:strRef>
          </c:tx>
          <c:spPr>
            <a:ln w="50800" cap="rnd">
              <a:solidFill>
                <a:schemeClr val="accent2"/>
              </a:solidFill>
              <a:round/>
            </a:ln>
            <a:effectLst/>
          </c:spPr>
          <c:marker>
            <c:symbol val="none"/>
          </c:marker>
          <c:cat>
            <c:strRef>
              <c:f>Sheet1!$A$2:$A$12</c:f>
              <c:strCache>
                <c:ptCount val="11"/>
                <c:pt idx="0">
                  <c:v>2004-05</c:v>
                </c:pt>
                <c:pt idx="1">
                  <c:v>2005-06</c:v>
                </c:pt>
                <c:pt idx="2">
                  <c:v>2006-07</c:v>
                </c:pt>
                <c:pt idx="3">
                  <c:v>2007-08</c:v>
                </c:pt>
                <c:pt idx="4">
                  <c:v>2008-09</c:v>
                </c:pt>
                <c:pt idx="5">
                  <c:v>2009-10</c:v>
                </c:pt>
                <c:pt idx="6">
                  <c:v>2010-11</c:v>
                </c:pt>
                <c:pt idx="7">
                  <c:v>2011-12</c:v>
                </c:pt>
                <c:pt idx="8">
                  <c:v>2012-13</c:v>
                </c:pt>
                <c:pt idx="9">
                  <c:v>2013-14</c:v>
                </c:pt>
                <c:pt idx="10">
                  <c:v>2014-15</c:v>
                </c:pt>
              </c:strCache>
            </c:strRef>
          </c:cat>
          <c:val>
            <c:numRef>
              <c:f>Sheet1!$C$2:$C$12</c:f>
              <c:numCache>
                <c:formatCode>General</c:formatCode>
                <c:ptCount val="11"/>
                <c:pt idx="0">
                  <c:v>620</c:v>
                </c:pt>
                <c:pt idx="1">
                  <c:v>615</c:v>
                </c:pt>
                <c:pt idx="2">
                  <c:v>710</c:v>
                </c:pt>
                <c:pt idx="3">
                  <c:v>595</c:v>
                </c:pt>
                <c:pt idx="4">
                  <c:v>610</c:v>
                </c:pt>
                <c:pt idx="5">
                  <c:v>620</c:v>
                </c:pt>
                <c:pt idx="6" formatCode="0">
                  <c:v>695</c:v>
                </c:pt>
                <c:pt idx="7" formatCode="0">
                  <c:v>685</c:v>
                </c:pt>
                <c:pt idx="8" formatCode="0">
                  <c:v>800</c:v>
                </c:pt>
                <c:pt idx="9" formatCode="0">
                  <c:v>780</c:v>
                </c:pt>
                <c:pt idx="10">
                  <c:v>820</c:v>
                </c:pt>
              </c:numCache>
            </c:numRef>
          </c:val>
          <c:smooth val="0"/>
        </c:ser>
        <c:dLbls>
          <c:showLegendKey val="0"/>
          <c:showVal val="0"/>
          <c:showCatName val="0"/>
          <c:showSerName val="0"/>
          <c:showPercent val="0"/>
          <c:showBubbleSize val="0"/>
        </c:dLbls>
        <c:smooth val="0"/>
        <c:axId val="462663576"/>
        <c:axId val="462660048"/>
      </c:lineChart>
      <c:catAx>
        <c:axId val="462663576"/>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60048"/>
        <c:crosses val="autoZero"/>
        <c:auto val="1"/>
        <c:lblAlgn val="ctr"/>
        <c:lblOffset val="100"/>
        <c:noMultiLvlLbl val="0"/>
      </c:catAx>
      <c:valAx>
        <c:axId val="46266004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63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909" cy="496586"/>
          </a:xfrm>
          <a:prstGeom prst="rect">
            <a:avLst/>
          </a:prstGeom>
        </p:spPr>
        <p:txBody>
          <a:bodyPr vert="horz" lIns="88349" tIns="44175" rIns="88349" bIns="44175" rtlCol="0"/>
          <a:lstStyle>
            <a:lvl1pPr algn="l">
              <a:defRPr sz="1200"/>
            </a:lvl1pPr>
          </a:lstStyle>
          <a:p>
            <a:endParaRPr lang="en-GB" dirty="0"/>
          </a:p>
        </p:txBody>
      </p:sp>
      <p:sp>
        <p:nvSpPr>
          <p:cNvPr id="3" name="Date Placeholder 2"/>
          <p:cNvSpPr>
            <a:spLocks noGrp="1"/>
          </p:cNvSpPr>
          <p:nvPr>
            <p:ph type="dt" sz="quarter" idx="1"/>
          </p:nvPr>
        </p:nvSpPr>
        <p:spPr>
          <a:xfrm>
            <a:off x="3857945" y="0"/>
            <a:ext cx="2950908" cy="496586"/>
          </a:xfrm>
          <a:prstGeom prst="rect">
            <a:avLst/>
          </a:prstGeom>
        </p:spPr>
        <p:txBody>
          <a:bodyPr vert="horz" lIns="88349" tIns="44175" rIns="88349" bIns="44175" rtlCol="0"/>
          <a:lstStyle>
            <a:lvl1pPr algn="r">
              <a:defRPr sz="1200"/>
            </a:lvl1pPr>
          </a:lstStyle>
          <a:p>
            <a:fld id="{5E24F454-C094-4F1A-816C-C3FA1E21CDCB}" type="datetimeFigureOut">
              <a:rPr lang="en-GB" smtClean="0"/>
              <a:t>18/04/2016</a:t>
            </a:fld>
            <a:endParaRPr lang="en-GB" dirty="0"/>
          </a:p>
        </p:txBody>
      </p:sp>
      <p:sp>
        <p:nvSpPr>
          <p:cNvPr id="4" name="Footer Placeholder 3"/>
          <p:cNvSpPr>
            <a:spLocks noGrp="1"/>
          </p:cNvSpPr>
          <p:nvPr>
            <p:ph type="ftr" sz="quarter" idx="2"/>
          </p:nvPr>
        </p:nvSpPr>
        <p:spPr>
          <a:xfrm>
            <a:off x="1" y="9444385"/>
            <a:ext cx="2950909" cy="496586"/>
          </a:xfrm>
          <a:prstGeom prst="rect">
            <a:avLst/>
          </a:prstGeom>
        </p:spPr>
        <p:txBody>
          <a:bodyPr vert="horz" lIns="88349" tIns="44175" rIns="88349" bIns="4417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7945" y="9444385"/>
            <a:ext cx="2950908" cy="496586"/>
          </a:xfrm>
          <a:prstGeom prst="rect">
            <a:avLst/>
          </a:prstGeom>
        </p:spPr>
        <p:txBody>
          <a:bodyPr vert="horz" lIns="88349" tIns="44175" rIns="88349" bIns="44175" rtlCol="0" anchor="b"/>
          <a:lstStyle>
            <a:lvl1pPr algn="r">
              <a:defRPr sz="1200"/>
            </a:lvl1pPr>
          </a:lstStyle>
          <a:p>
            <a:fld id="{F1CD7FCC-5248-4472-82CF-3BED2BD5E8D5}" type="slidenum">
              <a:rPr lang="en-GB" smtClean="0"/>
              <a:t>‹#›</a:t>
            </a:fld>
            <a:endParaRPr lang="en-GB" dirty="0"/>
          </a:p>
        </p:txBody>
      </p:sp>
    </p:spTree>
    <p:extLst>
      <p:ext uri="{BB962C8B-B14F-4D97-AF65-F5344CB8AC3E}">
        <p14:creationId xmlns:p14="http://schemas.microsoft.com/office/powerpoint/2010/main" val="4161446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5726" tIns="47864" rIns="95726" bIns="47864" rtlCol="0"/>
          <a:lstStyle>
            <a:lvl1pPr algn="l">
              <a:defRPr sz="1300"/>
            </a:lvl1pPr>
          </a:lstStyle>
          <a:p>
            <a:endParaRPr lang="en-GB" dirty="0"/>
          </a:p>
        </p:txBody>
      </p:sp>
      <p:sp>
        <p:nvSpPr>
          <p:cNvPr id="3" name="Date Placeholder 2"/>
          <p:cNvSpPr>
            <a:spLocks noGrp="1"/>
          </p:cNvSpPr>
          <p:nvPr>
            <p:ph type="dt" idx="1"/>
          </p:nvPr>
        </p:nvSpPr>
        <p:spPr>
          <a:xfrm>
            <a:off x="3857637" y="0"/>
            <a:ext cx="2951162" cy="497126"/>
          </a:xfrm>
          <a:prstGeom prst="rect">
            <a:avLst/>
          </a:prstGeom>
        </p:spPr>
        <p:txBody>
          <a:bodyPr vert="horz" lIns="95726" tIns="47864" rIns="95726" bIns="47864" rtlCol="0"/>
          <a:lstStyle>
            <a:lvl1pPr algn="r">
              <a:defRPr sz="1300"/>
            </a:lvl1pPr>
          </a:lstStyle>
          <a:p>
            <a:fld id="{C7D7E3C9-564E-41DC-B9E9-13904BEE3353}" type="datetimeFigureOut">
              <a:rPr lang="en-GB" smtClean="0"/>
              <a:pPr/>
              <a:t>18/04/2016</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5726" tIns="47864" rIns="95726" bIns="47864"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5726" tIns="47864" rIns="95726" bIns="478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3662"/>
            <a:ext cx="2951162" cy="497126"/>
          </a:xfrm>
          <a:prstGeom prst="rect">
            <a:avLst/>
          </a:prstGeom>
        </p:spPr>
        <p:txBody>
          <a:bodyPr vert="horz" lIns="95726" tIns="47864" rIns="95726" bIns="47864"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7637" y="9443662"/>
            <a:ext cx="2951162" cy="497126"/>
          </a:xfrm>
          <a:prstGeom prst="rect">
            <a:avLst/>
          </a:prstGeom>
        </p:spPr>
        <p:txBody>
          <a:bodyPr vert="horz" lIns="95726" tIns="47864" rIns="95726" bIns="47864" rtlCol="0" anchor="b"/>
          <a:lstStyle>
            <a:lvl1pPr algn="r">
              <a:defRPr sz="1300"/>
            </a:lvl1pPr>
          </a:lstStyle>
          <a:p>
            <a:fld id="{B488762B-A2AE-4E0E-83BF-1CE2A064E442}" type="slidenum">
              <a:rPr lang="en-GB" smtClean="0"/>
              <a:pPr/>
              <a:t>‹#›</a:t>
            </a:fld>
            <a:endParaRPr lang="en-GB" dirty="0"/>
          </a:p>
        </p:txBody>
      </p:sp>
    </p:spTree>
    <p:extLst>
      <p:ext uri="{BB962C8B-B14F-4D97-AF65-F5344CB8AC3E}">
        <p14:creationId xmlns:p14="http://schemas.microsoft.com/office/powerpoint/2010/main" val="382116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t>
            </a:r>
            <a:r>
              <a:rPr lang="en-GB" dirty="0" smtClean="0"/>
              <a:t>morning, thank </a:t>
            </a:r>
            <a:r>
              <a:rPr lang="en-GB" dirty="0"/>
              <a:t>you for inviting </a:t>
            </a:r>
            <a:r>
              <a:rPr lang="en-GB" dirty="0" smtClean="0"/>
              <a:t>me.</a:t>
            </a:r>
            <a:endParaRPr lang="en-GB" dirty="0"/>
          </a:p>
          <a:p>
            <a:endParaRPr lang="en-GB" dirty="0"/>
          </a:p>
          <a:p>
            <a:r>
              <a:rPr lang="en-GB" dirty="0" smtClean="0"/>
              <a:t>Plan:</a:t>
            </a:r>
            <a:endParaRPr lang="en-GB" dirty="0"/>
          </a:p>
          <a:p>
            <a:pPr marL="165655" indent="-165655">
              <a:buFontTx/>
              <a:buChar char="-"/>
            </a:pPr>
            <a:r>
              <a:rPr lang="en-GB" dirty="0"/>
              <a:t>Briefly outline the </a:t>
            </a:r>
            <a:r>
              <a:rPr lang="en-GB" dirty="0" smtClean="0"/>
              <a:t>English </a:t>
            </a:r>
            <a:r>
              <a:rPr lang="en-GB" dirty="0"/>
              <a:t>context which will continue to influence this area</a:t>
            </a:r>
          </a:p>
          <a:p>
            <a:pPr marL="165655" indent="-165655">
              <a:buFontTx/>
              <a:buChar char="-"/>
            </a:pPr>
            <a:r>
              <a:rPr lang="en-GB" dirty="0"/>
              <a:t>Talk about our work to support </a:t>
            </a:r>
            <a:r>
              <a:rPr lang="en-GB" dirty="0" smtClean="0"/>
              <a:t>a first class teaching experience for all students, </a:t>
            </a:r>
            <a:r>
              <a:rPr lang="en-GB" dirty="0"/>
              <a:t>with particular reference to emerging national trends and projects which may be of interest</a:t>
            </a:r>
          </a:p>
          <a:p>
            <a:pPr marL="165655" indent="-165655">
              <a:buFontTx/>
              <a:buChar char="-"/>
            </a:pPr>
            <a:r>
              <a:rPr lang="en-GB" dirty="0"/>
              <a:t>Introduce our future </a:t>
            </a:r>
            <a:r>
              <a:rPr lang="en-GB" dirty="0" smtClean="0"/>
              <a:t>projects</a:t>
            </a:r>
          </a:p>
          <a:p>
            <a:pPr marL="165655" indent="-165655">
              <a:buFontTx/>
              <a:buChar char="-"/>
            </a:pPr>
            <a:endParaRPr lang="en-GB" dirty="0" smtClean="0"/>
          </a:p>
          <a:p>
            <a:pPr marL="0" indent="0">
              <a:buFontTx/>
              <a:buNone/>
            </a:pPr>
            <a:r>
              <a:rPr lang="en-GB" dirty="0" smtClean="0"/>
              <a:t>Context:</a:t>
            </a:r>
            <a:r>
              <a:rPr lang="en-GB" baseline="0" dirty="0" smtClean="0"/>
              <a:t> [</a:t>
            </a:r>
            <a:r>
              <a:rPr lang="en-GB" b="1" baseline="0" dirty="0" smtClean="0"/>
              <a:t>Chris</a:t>
            </a:r>
            <a:r>
              <a:rPr lang="en-GB" baseline="0" dirty="0" smtClean="0"/>
              <a:t>]</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Government’s clear emphasis on different drivers for </a:t>
            </a:r>
            <a:r>
              <a:rPr lang="en-GB" baseline="0" dirty="0" err="1" smtClean="0"/>
              <a:t>providie</a:t>
            </a:r>
            <a:r>
              <a:rPr lang="en-GB" baseline="0" dirty="0" smtClean="0"/>
              <a:t> a first class teaching experience as </a:t>
            </a:r>
            <a:r>
              <a:rPr lang="en-GB" dirty="0" smtClean="0"/>
              <a:t>the </a:t>
            </a:r>
            <a:r>
              <a:rPr lang="en-GB" u="sng" dirty="0" smtClean="0"/>
              <a:t>Government has increasingly focused on a market-driven, competitive and “outcomes and impact-focused” system</a:t>
            </a:r>
            <a:r>
              <a:rPr lang="en-GB" dirty="0" smtClean="0"/>
              <a:t>, which can </a:t>
            </a:r>
            <a:r>
              <a:rPr lang="en-GB" b="1" dirty="0" smtClean="0"/>
              <a:t>demonstrate</a:t>
            </a:r>
            <a:r>
              <a:rPr lang="en-GB" dirty="0" smtClean="0"/>
              <a:t> that it meets the evolving needs of students, employers and the public.  </a:t>
            </a:r>
          </a:p>
          <a:p>
            <a:pPr marL="171450" indent="-171450">
              <a:buFontTx/>
              <a:buChar char="-"/>
            </a:pPr>
            <a:r>
              <a:rPr lang="en-GB" baseline="0" dirty="0" smtClean="0"/>
              <a:t>Awaiting Government response to consultation on the green paper</a:t>
            </a:r>
          </a:p>
          <a:p>
            <a:pPr marL="171450" indent="-171450">
              <a:buFontTx/>
              <a:buChar char="-"/>
            </a:pPr>
            <a:r>
              <a:rPr lang="en-GB" baseline="0" dirty="0" smtClean="0"/>
              <a:t>BIS Select </a:t>
            </a:r>
            <a:r>
              <a:rPr lang="en-GB" baseline="0" dirty="0" err="1" smtClean="0"/>
              <a:t>Cttee</a:t>
            </a:r>
            <a:r>
              <a:rPr lang="en-GB" baseline="0" dirty="0" smtClean="0"/>
              <a:t> report?</a:t>
            </a:r>
          </a:p>
          <a:p>
            <a:pPr marL="171450" indent="-171450">
              <a:buFontTx/>
              <a:buChar char="-"/>
            </a:pPr>
            <a:r>
              <a:rPr lang="en-GB" baseline="0" dirty="0" smtClean="0"/>
              <a:t>Inc. details of a TEF Y1/Y2</a:t>
            </a:r>
          </a:p>
        </p:txBody>
      </p:sp>
      <p:sp>
        <p:nvSpPr>
          <p:cNvPr id="4" name="Slide Number Placeholder 3"/>
          <p:cNvSpPr>
            <a:spLocks noGrp="1"/>
          </p:cNvSpPr>
          <p:nvPr>
            <p:ph type="sldNum" sz="quarter" idx="10"/>
          </p:nvPr>
        </p:nvSpPr>
        <p:spPr/>
        <p:txBody>
          <a:bodyPr/>
          <a:lstStyle/>
          <a:p>
            <a:fld id="{E6FFB0CE-DB3B-45AD-8556-D7D03CD3C4D8}"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41440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12</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421657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13</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331083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14</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255935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15</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411809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16</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1779410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17</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2786703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8762B-A2AE-4E0E-83BF-1CE2A064E442}" type="slidenum">
              <a:rPr lang="en-GB" smtClean="0"/>
              <a:pPr/>
              <a:t>18</a:t>
            </a:fld>
            <a:endParaRPr lang="en-GB" dirty="0"/>
          </a:p>
        </p:txBody>
      </p:sp>
    </p:spTree>
    <p:extLst>
      <p:ext uri="{BB962C8B-B14F-4D97-AF65-F5344CB8AC3E}">
        <p14:creationId xmlns:p14="http://schemas.microsoft.com/office/powerpoint/2010/main" val="109737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8762B-A2AE-4E0E-83BF-1CE2A064E442}" type="slidenum">
              <a:rPr lang="en-GB" smtClean="0"/>
              <a:pPr/>
              <a:t>2</a:t>
            </a:fld>
            <a:endParaRPr lang="en-GB" dirty="0"/>
          </a:p>
        </p:txBody>
      </p:sp>
    </p:spTree>
    <p:extLst>
      <p:ext uri="{BB962C8B-B14F-4D97-AF65-F5344CB8AC3E}">
        <p14:creationId xmlns:p14="http://schemas.microsoft.com/office/powerpoint/2010/main" val="51831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8762B-A2AE-4E0E-83BF-1CE2A064E442}" type="slidenum">
              <a:rPr lang="en-GB" smtClean="0"/>
              <a:pPr/>
              <a:t>4</a:t>
            </a:fld>
            <a:endParaRPr lang="en-GB" dirty="0"/>
          </a:p>
        </p:txBody>
      </p:sp>
    </p:spTree>
    <p:extLst>
      <p:ext uri="{BB962C8B-B14F-4D97-AF65-F5344CB8AC3E}">
        <p14:creationId xmlns:p14="http://schemas.microsoft.com/office/powerpoint/2010/main" val="224915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8762B-A2AE-4E0E-83BF-1CE2A064E442}" type="slidenum">
              <a:rPr lang="en-GB" smtClean="0"/>
              <a:pPr/>
              <a:t>5</a:t>
            </a:fld>
            <a:endParaRPr lang="en-GB" dirty="0"/>
          </a:p>
        </p:txBody>
      </p:sp>
    </p:spTree>
    <p:extLst>
      <p:ext uri="{BB962C8B-B14F-4D97-AF65-F5344CB8AC3E}">
        <p14:creationId xmlns:p14="http://schemas.microsoft.com/office/powerpoint/2010/main" val="287891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8762B-A2AE-4E0E-83BF-1CE2A064E442}" type="slidenum">
              <a:rPr lang="en-GB" smtClean="0"/>
              <a:pPr/>
              <a:t>6</a:t>
            </a:fld>
            <a:endParaRPr lang="en-GB" dirty="0"/>
          </a:p>
        </p:txBody>
      </p:sp>
    </p:spTree>
    <p:extLst>
      <p:ext uri="{BB962C8B-B14F-4D97-AF65-F5344CB8AC3E}">
        <p14:creationId xmlns:p14="http://schemas.microsoft.com/office/powerpoint/2010/main" val="351363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2327" lvl="1" indent="-352327" defTabSz="912557">
              <a:spcAft>
                <a:spcPts val="1000"/>
              </a:spcAft>
              <a:buClr>
                <a:srgbClr val="558ED5"/>
              </a:buClr>
              <a:defRPr/>
            </a:pPr>
            <a:r>
              <a:rPr lang="en-GB" u="sng" dirty="0" smtClean="0"/>
              <a:t>1) Funding: </a:t>
            </a:r>
          </a:p>
          <a:p>
            <a:pPr marL="352327" lvl="1" indent="-352327" defTabSz="912557">
              <a:spcAft>
                <a:spcPts val="1000"/>
              </a:spcAft>
              <a:buClr>
                <a:srgbClr val="558ED5"/>
              </a:buClr>
              <a:defRPr/>
            </a:pPr>
            <a:endParaRPr lang="en-GB" u="sng" dirty="0" smtClean="0"/>
          </a:p>
          <a:p>
            <a:pPr marL="352327" lvl="1" indent="-352327" defTabSz="912557">
              <a:spcAft>
                <a:spcPts val="1000"/>
              </a:spcAft>
              <a:buClr>
                <a:srgbClr val="558ED5"/>
              </a:buClr>
              <a:defRPr/>
            </a:pPr>
            <a:r>
              <a:rPr lang="en-GB" dirty="0" smtClean="0"/>
              <a:t>We provide funding to enable investment in, and delivery and improvement of, the student experience. Our funding supports</a:t>
            </a:r>
            <a:r>
              <a:rPr lang="en-GB" baseline="0" dirty="0" smtClean="0"/>
              <a:t> the costs of delivering an excellent teaching and learning environment.</a:t>
            </a:r>
            <a:endParaRPr lang="en-GB" dirty="0" smtClean="0"/>
          </a:p>
          <a:p>
            <a:pPr marL="165655" lvl="1" indent="-165655" defTabSz="912557">
              <a:spcAft>
                <a:spcPts val="1000"/>
              </a:spcAft>
              <a:buClr>
                <a:srgbClr val="558ED5"/>
              </a:buClr>
              <a:buFont typeface="Arial" panose="020B0604020202020204" pitchFamily="34" charset="0"/>
              <a:buChar char="•"/>
              <a:defRPr/>
            </a:pPr>
            <a:r>
              <a:rPr lang="en-GB" dirty="0" smtClean="0"/>
              <a:t>Clearly, funding</a:t>
            </a:r>
            <a:r>
              <a:rPr lang="en-GB" baseline="0" dirty="0" smtClean="0"/>
              <a:t> for teaching has increasingly shifted from the public purse to students, so… [this graph show actual vs forecast figures – a bit old now so 2014-15 is confirmed]</a:t>
            </a:r>
          </a:p>
          <a:p>
            <a:pPr marL="165655" lvl="1" indent="-165655" defTabSz="912557">
              <a:spcAft>
                <a:spcPts val="1000"/>
              </a:spcAft>
              <a:buClr>
                <a:srgbClr val="558ED5"/>
              </a:buClr>
              <a:buFont typeface="Arial" panose="020B0604020202020204" pitchFamily="34" charset="0"/>
              <a:buChar char="•"/>
              <a:defRPr/>
            </a:pPr>
            <a:r>
              <a:rPr lang="en-GB" baseline="0" dirty="0" smtClean="0"/>
              <a:t>This has driven a renewed focus on protecting the student interest, and supporting student choice and success</a:t>
            </a:r>
          </a:p>
          <a:p>
            <a:pPr marL="165655" lvl="1" indent="-165655" defTabSz="912557">
              <a:spcAft>
                <a:spcPts val="1000"/>
              </a:spcAft>
              <a:buClr>
                <a:srgbClr val="558ED5"/>
              </a:buClr>
              <a:buFont typeface="Arial" panose="020B0604020202020204" pitchFamily="34" charset="0"/>
              <a:buChar char="•"/>
              <a:defRPr/>
            </a:pPr>
            <a:r>
              <a:rPr lang="en-GB" baseline="0" dirty="0" smtClean="0"/>
              <a:t>However, </a:t>
            </a:r>
            <a:r>
              <a:rPr lang="en-GB" dirty="0" smtClean="0"/>
              <a:t>HEFCE has still allocated around </a:t>
            </a:r>
            <a:r>
              <a:rPr lang="en-GB" b="1" dirty="0" smtClean="0"/>
              <a:t>£1,418 million [one thousand, four hundred and eighteen million] </a:t>
            </a:r>
            <a:r>
              <a:rPr lang="en-GB" dirty="0" smtClean="0"/>
              <a:t>to support teaching for 2015-16 (mainly high cost but also targeted)</a:t>
            </a:r>
          </a:p>
          <a:p>
            <a:pPr marL="165655" lvl="1" indent="-165655" defTabSz="912557">
              <a:spcAft>
                <a:spcPts val="1000"/>
              </a:spcAft>
              <a:buClr>
                <a:srgbClr val="558ED5"/>
              </a:buClr>
              <a:buFont typeface="Arial" panose="020B0604020202020204" pitchFamily="34" charset="0"/>
              <a:buChar char="•"/>
              <a:defRPr/>
            </a:pPr>
            <a:r>
              <a:rPr lang="en-GB" dirty="0" smtClean="0"/>
              <a:t>We have also allocated </a:t>
            </a:r>
            <a:r>
              <a:rPr lang="en-GB" b="1" dirty="0" smtClean="0"/>
              <a:t>£733 million </a:t>
            </a:r>
            <a:r>
              <a:rPr lang="en-GB" dirty="0" smtClean="0"/>
              <a:t>in capital and funding for national facilities and initiatives for the academic year 15-16. These funds support the </a:t>
            </a:r>
            <a:r>
              <a:rPr lang="en-GB" u="sng" dirty="0" smtClean="0"/>
              <a:t>higher education infrastructure</a:t>
            </a:r>
            <a:r>
              <a:rPr lang="en-GB" dirty="0" smtClean="0"/>
              <a:t> to create and sustain the conditions for a world leading HE system, including high-quality buildings, equipment and </a:t>
            </a:r>
            <a:r>
              <a:rPr lang="en-GB" u="sng" dirty="0" smtClean="0"/>
              <a:t>information technology</a:t>
            </a:r>
            <a:r>
              <a:rPr lang="en-GB" dirty="0" smtClean="0"/>
              <a:t>, which are essential to academic excellence in teaching and research. </a:t>
            </a:r>
            <a:r>
              <a:rPr lang="en-GB" b="1" dirty="0" smtClean="0"/>
              <a:t>We</a:t>
            </a:r>
            <a:r>
              <a:rPr lang="en-GB" b="1" baseline="0" dirty="0" smtClean="0"/>
              <a:t> recognise that excellent teaching needs a first class environment</a:t>
            </a:r>
            <a:r>
              <a:rPr lang="en-GB" baseline="0" dirty="0" smtClean="0"/>
              <a:t>.</a:t>
            </a:r>
            <a:endParaRPr lang="en-GB" dirty="0" smtClean="0"/>
          </a:p>
          <a:p>
            <a:pPr marL="165655" lvl="1" indent="-165655" defTabSz="912557">
              <a:spcAft>
                <a:spcPts val="1000"/>
              </a:spcAft>
              <a:buClr>
                <a:srgbClr val="558ED5"/>
              </a:buClr>
              <a:buFont typeface="Arial" panose="020B0604020202020204" pitchFamily="34" charset="0"/>
              <a:buChar char="•"/>
              <a:defRPr/>
            </a:pPr>
            <a:r>
              <a:rPr lang="en-GB" b="1" dirty="0" smtClean="0"/>
              <a:t>Next steps: [check with Rich – have we received</a:t>
            </a:r>
            <a:r>
              <a:rPr lang="en-GB" b="1" baseline="0" dirty="0" smtClean="0"/>
              <a:t> Grant letter published?] </a:t>
            </a:r>
            <a:r>
              <a:rPr lang="en-GB" b="1" dirty="0" smtClean="0"/>
              <a:t>We will be looking to consult on principles for future funding, details of this are set to be launched in the Summer. </a:t>
            </a:r>
          </a:p>
          <a:p>
            <a:endParaRPr lang="en-GB" dirty="0"/>
          </a:p>
        </p:txBody>
      </p:sp>
      <p:sp>
        <p:nvSpPr>
          <p:cNvPr id="4" name="Slide Number Placeholder 3"/>
          <p:cNvSpPr>
            <a:spLocks noGrp="1"/>
          </p:cNvSpPr>
          <p:nvPr>
            <p:ph type="sldNum" sz="quarter" idx="10"/>
          </p:nvPr>
        </p:nvSpPr>
        <p:spPr/>
        <p:txBody>
          <a:bodyPr/>
          <a:lstStyle/>
          <a:p>
            <a:fld id="{B488762B-A2AE-4E0E-83BF-1CE2A064E442}" type="slidenum">
              <a:rPr lang="en-GB" smtClean="0"/>
              <a:pPr/>
              <a:t>7</a:t>
            </a:fld>
            <a:endParaRPr lang="en-GB" dirty="0"/>
          </a:p>
        </p:txBody>
      </p:sp>
    </p:spTree>
    <p:extLst>
      <p:ext uri="{BB962C8B-B14F-4D97-AF65-F5344CB8AC3E}">
        <p14:creationId xmlns:p14="http://schemas.microsoft.com/office/powerpoint/2010/main" val="127617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22" indent="-285740" eaLnBrk="0" hangingPunct="0">
              <a:defRPr>
                <a:solidFill>
                  <a:schemeClr val="tx1"/>
                </a:solidFill>
                <a:latin typeface="Arial" charset="0"/>
              </a:defRPr>
            </a:lvl2pPr>
            <a:lvl3pPr marL="1142957" indent="-228591" eaLnBrk="0" hangingPunct="0">
              <a:defRPr>
                <a:solidFill>
                  <a:schemeClr val="tx1"/>
                </a:solidFill>
                <a:latin typeface="Arial" charset="0"/>
              </a:defRPr>
            </a:lvl3pPr>
            <a:lvl4pPr marL="1600140" indent="-228591" eaLnBrk="0" hangingPunct="0">
              <a:defRPr>
                <a:solidFill>
                  <a:schemeClr val="tx1"/>
                </a:solidFill>
                <a:latin typeface="Arial" charset="0"/>
              </a:defRPr>
            </a:lvl4pPr>
            <a:lvl5pPr marL="2057322" indent="-228591" eaLnBrk="0" hangingPunct="0">
              <a:defRPr>
                <a:solidFill>
                  <a:schemeClr val="tx1"/>
                </a:solidFill>
                <a:latin typeface="Arial" charset="0"/>
              </a:defRPr>
            </a:lvl5pPr>
            <a:lvl6pPr marL="2514504" indent="-228591" eaLnBrk="0" fontAlgn="base" hangingPunct="0">
              <a:spcBef>
                <a:spcPct val="0"/>
              </a:spcBef>
              <a:spcAft>
                <a:spcPct val="0"/>
              </a:spcAft>
              <a:defRPr>
                <a:solidFill>
                  <a:schemeClr val="tx1"/>
                </a:solidFill>
                <a:latin typeface="Arial" charset="0"/>
              </a:defRPr>
            </a:lvl6pPr>
            <a:lvl7pPr marL="2971687" indent="-228591" eaLnBrk="0" fontAlgn="base" hangingPunct="0">
              <a:spcBef>
                <a:spcPct val="0"/>
              </a:spcBef>
              <a:spcAft>
                <a:spcPct val="0"/>
              </a:spcAft>
              <a:defRPr>
                <a:solidFill>
                  <a:schemeClr val="tx1"/>
                </a:solidFill>
                <a:latin typeface="Arial" charset="0"/>
              </a:defRPr>
            </a:lvl7pPr>
            <a:lvl8pPr marL="3428870" indent="-228591" eaLnBrk="0" fontAlgn="base" hangingPunct="0">
              <a:spcBef>
                <a:spcPct val="0"/>
              </a:spcBef>
              <a:spcAft>
                <a:spcPct val="0"/>
              </a:spcAft>
              <a:defRPr>
                <a:solidFill>
                  <a:schemeClr val="tx1"/>
                </a:solidFill>
                <a:latin typeface="Arial" charset="0"/>
              </a:defRPr>
            </a:lvl8pPr>
            <a:lvl9pPr marL="3886053" indent="-228591" eaLnBrk="0" fontAlgn="base" hangingPunct="0">
              <a:spcBef>
                <a:spcPct val="0"/>
              </a:spcBef>
              <a:spcAft>
                <a:spcPct val="0"/>
              </a:spcAft>
              <a:defRPr>
                <a:solidFill>
                  <a:schemeClr val="tx1"/>
                </a:solidFill>
                <a:latin typeface="Arial" charset="0"/>
              </a:defRPr>
            </a:lvl9pPr>
          </a:lstStyle>
          <a:p>
            <a:pPr eaLnBrk="1" hangingPunct="1"/>
            <a:fld id="{5D9B48CF-0ECA-4278-9016-50C1A1C1FE39}" type="slidenum">
              <a:rPr lang="en-US" smtClean="0">
                <a:solidFill>
                  <a:srgbClr val="000000"/>
                </a:solidFill>
              </a:rPr>
              <a:pPr eaLnBrk="1" hangingPunct="1"/>
              <a:t>9</a:t>
            </a:fld>
            <a:endParaRPr 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93776" y="4860926"/>
            <a:ext cx="5192713" cy="3225800"/>
          </a:xfrm>
        </p:spPr>
        <p:txBody>
          <a:bodyPr wrap="square" numCol="1" anchor="t" anchorCtr="0" compatLnSpc="1">
            <a:prstTxWarp prst="textNoShape">
              <a:avLst/>
            </a:prstTxWarp>
            <a:normAutofit/>
          </a:bodyPr>
          <a:lstStyle/>
          <a:p>
            <a:pPr marL="364638" lvl="1" indent="-364638" defTabSz="944445">
              <a:spcAft>
                <a:spcPts val="1035"/>
              </a:spcAft>
              <a:buClr>
                <a:srgbClr val="558ED5"/>
              </a:buClr>
              <a:defRPr/>
            </a:pPr>
            <a:endParaRPr lang="en-GB" sz="1100" dirty="0"/>
          </a:p>
        </p:txBody>
      </p:sp>
    </p:spTree>
    <p:extLst>
      <p:ext uri="{BB962C8B-B14F-4D97-AF65-F5344CB8AC3E}">
        <p14:creationId xmlns:p14="http://schemas.microsoft.com/office/powerpoint/2010/main" val="18100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10</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fontScale="62500" lnSpcReduction="20000"/>
          </a:bodyPr>
          <a:lstStyle/>
          <a:p>
            <a:pPr marL="336537" lvl="1" indent="-336537" defTabSz="871661">
              <a:spcAft>
                <a:spcPts val="955"/>
              </a:spcAft>
              <a:buClr>
                <a:srgbClr val="558ED5"/>
              </a:buClr>
              <a:defRPr/>
            </a:pPr>
            <a:r>
              <a:rPr lang="en-GB" sz="1000" dirty="0" smtClean="0"/>
              <a:t>That is why we are developing a new Teaching Excellence Framework. It will identify and</a:t>
            </a:r>
          </a:p>
          <a:p>
            <a:pPr marL="336537" lvl="1" indent="-336537" defTabSz="871661">
              <a:spcAft>
                <a:spcPts val="955"/>
              </a:spcAft>
              <a:buClr>
                <a:srgbClr val="558ED5"/>
              </a:buClr>
              <a:defRPr/>
            </a:pPr>
            <a:r>
              <a:rPr lang="en-GB" sz="1000" dirty="0" smtClean="0"/>
              <a:t>incentivise the highest quality teaching to drive up standards in higher education, deliver</a:t>
            </a:r>
          </a:p>
          <a:p>
            <a:pPr marL="336537" lvl="1" indent="-336537" defTabSz="871661">
              <a:spcAft>
                <a:spcPts val="955"/>
              </a:spcAft>
              <a:buClr>
                <a:srgbClr val="558ED5"/>
              </a:buClr>
              <a:defRPr/>
            </a:pPr>
            <a:r>
              <a:rPr lang="en-GB" sz="1000" dirty="0" smtClean="0"/>
              <a:t>better quality for students and employers and better value for taxpayers. Our aim is to:</a:t>
            </a:r>
          </a:p>
          <a:p>
            <a:pPr marL="336537" lvl="1" indent="-336537" defTabSz="871661">
              <a:spcAft>
                <a:spcPts val="955"/>
              </a:spcAft>
              <a:buClr>
                <a:srgbClr val="558ED5"/>
              </a:buClr>
              <a:buFont typeface="Arial" panose="020B0604020202020204" pitchFamily="34" charset="0"/>
              <a:buChar char="•"/>
              <a:defRPr/>
            </a:pPr>
            <a:r>
              <a:rPr lang="en-GB" sz="1000" dirty="0" smtClean="0"/>
              <a:t>place a spotlight on teaching and encourage excellent teaching for all students;</a:t>
            </a:r>
          </a:p>
          <a:p>
            <a:pPr marL="336537" lvl="1" indent="-336537" defTabSz="871661">
              <a:spcAft>
                <a:spcPts val="955"/>
              </a:spcAft>
              <a:buClr>
                <a:srgbClr val="558ED5"/>
              </a:buClr>
              <a:buFont typeface="Arial" panose="020B0604020202020204" pitchFamily="34" charset="0"/>
              <a:buChar char="•"/>
              <a:defRPr/>
            </a:pPr>
            <a:r>
              <a:rPr lang="en-GB" sz="1000" dirty="0" smtClean="0"/>
              <a:t>help institutions improve the quality of their teaching by highlighting exemplary practices; </a:t>
            </a:r>
          </a:p>
          <a:p>
            <a:pPr marL="336537" lvl="1" indent="-336537" defTabSz="871661">
              <a:spcAft>
                <a:spcPts val="955"/>
              </a:spcAft>
              <a:buClr>
                <a:srgbClr val="558ED5"/>
              </a:buClr>
              <a:buFont typeface="Arial" panose="020B0604020202020204" pitchFamily="34" charset="0"/>
              <a:buChar char="•"/>
              <a:defRPr/>
            </a:pPr>
            <a:r>
              <a:rPr lang="en-GB" sz="1000" dirty="0" smtClean="0"/>
              <a:t>build a culture where it is recognised that teaching has equal status with research within and across HE institutions. Outstanding teachers should enjoy the same professional recognition and opportunities for career and pay progression as great researchers. Research and teaching should be recognised as mutually reinforcing activities;</a:t>
            </a:r>
          </a:p>
          <a:p>
            <a:pPr marL="336537" lvl="1" indent="-336537" defTabSz="871661">
              <a:spcAft>
                <a:spcPts val="955"/>
              </a:spcAft>
              <a:buClr>
                <a:srgbClr val="558ED5"/>
              </a:buClr>
              <a:buFont typeface="Arial" panose="020B0604020202020204" pitchFamily="34" charset="0"/>
              <a:buChar char="•"/>
              <a:defRPr/>
            </a:pPr>
            <a:r>
              <a:rPr lang="en-GB" sz="1000" dirty="0" smtClean="0"/>
              <a:t>support and where possible stimulate the sector to help students meet their aspirations by providing them with accessible and clear information to judge teaching quality across courses and disciplines – in the same way they can already compare a department’s research rating;</a:t>
            </a:r>
          </a:p>
          <a:p>
            <a:pPr marL="336537" lvl="1" indent="-336537" defTabSz="871661">
              <a:spcAft>
                <a:spcPts val="955"/>
              </a:spcAft>
              <a:buClr>
                <a:srgbClr val="558ED5"/>
              </a:buClr>
              <a:buFont typeface="Arial" panose="020B0604020202020204" pitchFamily="34" charset="0"/>
              <a:buChar char="•"/>
              <a:defRPr/>
            </a:pPr>
            <a:r>
              <a:rPr lang="en-GB" sz="1000" dirty="0" smtClean="0"/>
              <a:t>help employers to identify and recruit graduates with the skills they require by providing better and clearer information about courses and degree outcomes;</a:t>
            </a:r>
          </a:p>
          <a:p>
            <a:pPr marL="336537" lvl="1" indent="-336537" defTabSz="871661">
              <a:spcAft>
                <a:spcPts val="955"/>
              </a:spcAft>
              <a:buClr>
                <a:srgbClr val="558ED5"/>
              </a:buClr>
              <a:buFont typeface="Arial" panose="020B0604020202020204" pitchFamily="34" charset="0"/>
              <a:buChar char="•"/>
              <a:defRPr/>
            </a:pPr>
            <a:r>
              <a:rPr lang="en-GB" sz="1000" dirty="0" smtClean="0"/>
              <a:t>recognise those institutions that do the most to welcome students from a range of disadvantaged backgrounds, support them to remain on their courses (such students are often at a higher risk of dropping out) and help them to progress to further study or a high skilled job;</a:t>
            </a:r>
          </a:p>
          <a:p>
            <a:pPr marL="336537" lvl="1" indent="-336537" defTabSz="871661">
              <a:spcAft>
                <a:spcPts val="955"/>
              </a:spcAft>
              <a:buClr>
                <a:srgbClr val="558ED5"/>
              </a:buClr>
              <a:buFont typeface="Arial" panose="020B0604020202020204" pitchFamily="34" charset="0"/>
              <a:buChar char="•"/>
              <a:defRPr/>
            </a:pPr>
            <a:r>
              <a:rPr lang="en-GB" sz="1000" dirty="0" smtClean="0"/>
              <a:t>reflect the strength that comes from the diversity of our higher education sector and be flexible in recognising different types of excellence; and</a:t>
            </a:r>
          </a:p>
          <a:p>
            <a:pPr marL="336537" lvl="1" indent="-336537" defTabSz="871661">
              <a:spcAft>
                <a:spcPts val="955"/>
              </a:spcAft>
              <a:buClr>
                <a:srgbClr val="558ED5"/>
              </a:buClr>
              <a:buFont typeface="Arial" panose="020B0604020202020204" pitchFamily="34" charset="0"/>
              <a:buChar char="•"/>
              <a:defRPr/>
            </a:pPr>
            <a:r>
              <a:rPr lang="en-GB" sz="1000" dirty="0" smtClean="0"/>
              <a:t>demonstrate that the quality of higher education is a priority in our country, and to provide a clear way for students in England and from other countries to identify institutions that demonstrated this. </a:t>
            </a:r>
            <a:endParaRPr lang="en-GB" sz="1000" dirty="0"/>
          </a:p>
        </p:txBody>
      </p:sp>
    </p:spTree>
    <p:extLst>
      <p:ext uri="{BB962C8B-B14F-4D97-AF65-F5344CB8AC3E}">
        <p14:creationId xmlns:p14="http://schemas.microsoft.com/office/powerpoint/2010/main" val="310478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11</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284053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stStyle>
          <a:p>
            <a:pPr lvl="0"/>
            <a:r>
              <a:rPr lang="en-US" smtClean="0"/>
              <a:t>Click to edit Master text styles</a:t>
            </a:r>
          </a:p>
        </p:txBody>
      </p:sp>
    </p:spTree>
    <p:extLst>
      <p:ext uri="{BB962C8B-B14F-4D97-AF65-F5344CB8AC3E}">
        <p14:creationId xmlns:p14="http://schemas.microsoft.com/office/powerpoint/2010/main" val="3967324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1988820"/>
            <a:ext cx="3139757" cy="2456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5" name="Picture Placeholder 2"/>
          <p:cNvSpPr>
            <a:spLocks noGrp="1"/>
          </p:cNvSpPr>
          <p:nvPr>
            <p:ph type="pic" idx="10"/>
          </p:nvPr>
        </p:nvSpPr>
        <p:spPr>
          <a:xfrm>
            <a:off x="611505" y="1988820"/>
            <a:ext cx="3240405" cy="25203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992752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61EED9-79C2-4BD5-97C5-4AE43013B49D}" type="datetimeFigureOut">
              <a:rPr lang="en-GB" smtClean="0"/>
              <a:t>18/04/2016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3587584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61EED9-79C2-4BD5-97C5-4AE43013B49D}" type="datetimeFigureOut">
              <a:rPr lang="en-GB" smtClean="0"/>
              <a:t>18/04/2016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135655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1EED9-79C2-4BD5-97C5-4AE43013B49D}" type="datetimeFigureOut">
              <a:rPr lang="en-GB" smtClean="0"/>
              <a:t>18/04/2016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2036422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61EED9-79C2-4BD5-97C5-4AE43013B49D}" type="datetimeFigureOut">
              <a:rPr lang="en-GB" smtClean="0"/>
              <a:t>18/04/2016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2786159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61EED9-79C2-4BD5-97C5-4AE43013B49D}" type="datetimeFigureOut">
              <a:rPr lang="en-GB" smtClean="0"/>
              <a:t>18/04/2016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405779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61EED9-79C2-4BD5-97C5-4AE43013B49D}" type="datetimeFigureOut">
              <a:rPr lang="en-GB" smtClean="0"/>
              <a:t>18/04/2016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2158888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1EED9-79C2-4BD5-97C5-4AE43013B49D}" type="datetimeFigureOut">
              <a:rPr lang="en-GB" smtClean="0"/>
              <a:t>18/04/2016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4204496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1EED9-79C2-4BD5-97C5-4AE43013B49D}" type="datetimeFigureOut">
              <a:rPr lang="en-GB" smtClean="0"/>
              <a:t>18/04/2016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3384715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1EED9-79C2-4BD5-97C5-4AE43013B49D}" type="datetimeFigureOut">
              <a:rPr lang="en-GB" smtClean="0"/>
              <a:t>18/04/2016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2621193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61EED9-79C2-4BD5-97C5-4AE43013B49D}" type="datetimeFigureOut">
              <a:rPr lang="en-GB" smtClean="0"/>
              <a:t>18/04/2016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3830113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61EED9-79C2-4BD5-97C5-4AE43013B49D}" type="datetimeFigureOut">
              <a:rPr lang="en-GB" smtClean="0"/>
              <a:t>18/04/2016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83B9C-7A35-48EC-A9E9-391D241816D4}" type="slidenum">
              <a:rPr lang="en-GB" smtClean="0"/>
              <a:t>‹#›</a:t>
            </a:fld>
            <a:endParaRPr lang="en-GB"/>
          </a:p>
        </p:txBody>
      </p:sp>
    </p:spTree>
    <p:extLst>
      <p:ext uri="{BB962C8B-B14F-4D97-AF65-F5344CB8AC3E}">
        <p14:creationId xmlns:p14="http://schemas.microsoft.com/office/powerpoint/2010/main" val="110759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33" name="Rectangle 9"/>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33" name="Rectangle 9"/>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11" r:id="rId12"/>
    <p:sldLayoutId id="2147483712"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1EED9-79C2-4BD5-97C5-4AE43013B49D}" type="datetimeFigureOut">
              <a:rPr lang="en-GB" smtClean="0"/>
              <a:t>18/04/2016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83B9C-7A35-48EC-A9E9-391D241816D4}" type="slidenum">
              <a:rPr lang="en-GB" smtClean="0"/>
              <a:t>‹#›</a:t>
            </a:fld>
            <a:endParaRPr lang="en-GB"/>
          </a:p>
        </p:txBody>
      </p:sp>
    </p:spTree>
    <p:extLst>
      <p:ext uri="{BB962C8B-B14F-4D97-AF65-F5344CB8AC3E}">
        <p14:creationId xmlns:p14="http://schemas.microsoft.com/office/powerpoint/2010/main" val="4291504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a:xfrm>
            <a:off x="3707905" y="1772816"/>
            <a:ext cx="5436096" cy="1631211"/>
          </a:xfrm>
          <a:prstGeom prst="rect">
            <a:avLst/>
          </a:prstGeom>
        </p:spPr>
        <p:txBody>
          <a:bodyPr lIns="0" tIns="0" rIns="0" bIns="0" anchor="t"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2813">
              <a:lnSpc>
                <a:spcPts val="4400"/>
              </a:lnSpc>
              <a:defRPr/>
            </a:pPr>
            <a:r>
              <a:rPr lang="en-GB" sz="4000" dirty="0">
                <a:solidFill>
                  <a:srgbClr val="1464BE"/>
                </a:solidFill>
                <a:latin typeface="Calibri" panose="020F0502020204030204" pitchFamily="34" charset="0"/>
                <a:cs typeface="Calibri" panose="020F0502020204030204" pitchFamily="34" charset="0"/>
              </a:rPr>
              <a:t>The Teaching Excellence Framework and the wider HE policy landscape</a:t>
            </a:r>
            <a:endParaRPr lang="en-GB" sz="4000" dirty="0">
              <a:solidFill>
                <a:srgbClr val="1464BE"/>
              </a:solidFill>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3707904" y="4293096"/>
            <a:ext cx="5040949" cy="2072188"/>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lnSpc>
                <a:spcPts val="2800"/>
              </a:lnSpc>
              <a:spcBef>
                <a:spcPts val="0"/>
              </a:spcBef>
              <a:spcAft>
                <a:spcPts val="0"/>
              </a:spcAft>
              <a:defRPr/>
            </a:pPr>
            <a:r>
              <a:rPr lang="en-GB" sz="2000" b="1" dirty="0" smtClean="0">
                <a:solidFill>
                  <a:srgbClr val="1464BE"/>
                </a:solidFill>
                <a:latin typeface="Calibri" pitchFamily="34" charset="0"/>
              </a:rPr>
              <a:t>Chris </a:t>
            </a:r>
            <a:r>
              <a:rPr lang="en-GB" sz="2000" b="1" dirty="0" smtClean="0">
                <a:solidFill>
                  <a:srgbClr val="1464BE"/>
                </a:solidFill>
                <a:latin typeface="Calibri" pitchFamily="34" charset="0"/>
              </a:rPr>
              <a:t>Millward</a:t>
            </a:r>
            <a:endParaRPr lang="en-GB" sz="2000" dirty="0">
              <a:solidFill>
                <a:srgbClr val="1464BE"/>
              </a:solidFill>
              <a:latin typeface="Calibri" pitchFamily="34" charset="0"/>
            </a:endParaRPr>
          </a:p>
          <a:p>
            <a:pPr fontAlgn="auto">
              <a:lnSpc>
                <a:spcPts val="2800"/>
              </a:lnSpc>
              <a:spcBef>
                <a:spcPts val="0"/>
              </a:spcBef>
              <a:spcAft>
                <a:spcPts val="0"/>
              </a:spcAft>
              <a:defRPr/>
            </a:pPr>
            <a:r>
              <a:rPr lang="en-GB" sz="2000" dirty="0" smtClean="0">
                <a:solidFill>
                  <a:srgbClr val="1464BE"/>
                </a:solidFill>
                <a:latin typeface="Calibri" pitchFamily="34" charset="0"/>
              </a:rPr>
              <a:t>Director </a:t>
            </a:r>
            <a:r>
              <a:rPr lang="en-GB" sz="2000" dirty="0" smtClean="0">
                <a:solidFill>
                  <a:srgbClr val="1464BE"/>
                </a:solidFill>
                <a:latin typeface="Calibri" pitchFamily="34" charset="0"/>
              </a:rPr>
              <a:t>(Policy</a:t>
            </a:r>
            <a:r>
              <a:rPr lang="en-GB" sz="2000" dirty="0" smtClean="0">
                <a:solidFill>
                  <a:srgbClr val="1464BE"/>
                </a:solidFill>
                <a:latin typeface="Calibri" pitchFamily="34" charset="0"/>
              </a:rPr>
              <a:t>)</a:t>
            </a:r>
          </a:p>
          <a:p>
            <a:pPr fontAlgn="auto">
              <a:lnSpc>
                <a:spcPts val="2800"/>
              </a:lnSpc>
              <a:spcBef>
                <a:spcPts val="0"/>
              </a:spcBef>
              <a:spcAft>
                <a:spcPts val="0"/>
              </a:spcAft>
              <a:defRPr/>
            </a:pPr>
            <a:endParaRPr lang="en-GB" sz="2000" dirty="0">
              <a:solidFill>
                <a:srgbClr val="1464BE"/>
              </a:solidFill>
              <a:latin typeface="Calibri" pitchFamily="34" charset="0"/>
            </a:endParaRPr>
          </a:p>
          <a:p>
            <a:pPr fontAlgn="auto">
              <a:lnSpc>
                <a:spcPts val="2800"/>
              </a:lnSpc>
              <a:spcBef>
                <a:spcPts val="0"/>
              </a:spcBef>
              <a:spcAft>
                <a:spcPts val="0"/>
              </a:spcAft>
              <a:defRPr/>
            </a:pPr>
            <a:r>
              <a:rPr lang="en-GB" sz="2000" smtClean="0">
                <a:solidFill>
                  <a:srgbClr val="1464BE"/>
                </a:solidFill>
                <a:latin typeface="Calibri" pitchFamily="34" charset="0"/>
              </a:rPr>
              <a:t>Birmingham 20 </a:t>
            </a:r>
            <a:r>
              <a:rPr lang="en-GB" sz="2000" dirty="0" smtClean="0">
                <a:solidFill>
                  <a:srgbClr val="1464BE"/>
                </a:solidFill>
                <a:latin typeface="Calibri" pitchFamily="34" charset="0"/>
              </a:rPr>
              <a:t>April 2016</a:t>
            </a:r>
          </a:p>
          <a:p>
            <a:pPr fontAlgn="auto">
              <a:lnSpc>
                <a:spcPts val="2800"/>
              </a:lnSpc>
              <a:spcBef>
                <a:spcPts val="0"/>
              </a:spcBef>
              <a:spcAft>
                <a:spcPts val="0"/>
              </a:spcAft>
              <a:defRPr/>
            </a:pPr>
            <a:endParaRPr lang="en-GB" sz="2000" b="1" dirty="0">
              <a:solidFill>
                <a:srgbClr val="1464BE"/>
              </a:solidFill>
              <a:latin typeface="Calibri" pitchFamily="34" charset="0"/>
            </a:endParaRPr>
          </a:p>
          <a:p>
            <a:pPr fontAlgn="auto">
              <a:lnSpc>
                <a:spcPts val="2800"/>
              </a:lnSpc>
              <a:spcBef>
                <a:spcPts val="0"/>
              </a:spcBef>
              <a:spcAft>
                <a:spcPts val="0"/>
              </a:spcAft>
              <a:defRPr/>
            </a:pPr>
            <a:endParaRPr lang="en-GB" sz="2000" b="1" dirty="0" smtClean="0">
              <a:solidFill>
                <a:srgbClr val="1464BE"/>
              </a:solidFill>
              <a:latin typeface="Calibri" pitchFamily="34" charset="0"/>
            </a:endParaRPr>
          </a:p>
          <a:p>
            <a:pPr>
              <a:lnSpc>
                <a:spcPts val="2800"/>
              </a:lnSpc>
              <a:defRPr/>
            </a:pPr>
            <a:endParaRPr lang="en-GB" sz="1400" b="1" dirty="0" smtClean="0"/>
          </a:p>
        </p:txBody>
      </p:sp>
      <p:sp>
        <p:nvSpPr>
          <p:cNvPr id="3" name="Rectangle 2"/>
          <p:cNvSpPr/>
          <p:nvPr/>
        </p:nvSpPr>
        <p:spPr>
          <a:xfrm>
            <a:off x="0" y="0"/>
            <a:ext cx="9144000" cy="66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5688654"/>
            <a:ext cx="2699792" cy="90869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0226"/>
            <a:ext cx="3291840" cy="6175248"/>
          </a:xfrm>
          <a:prstGeom prst="rect">
            <a:avLst/>
          </a:prstGeom>
        </p:spPr>
      </p:pic>
    </p:spTree>
    <p:extLst>
      <p:ext uri="{BB962C8B-B14F-4D97-AF65-F5344CB8AC3E}">
        <p14:creationId xmlns:p14="http://schemas.microsoft.com/office/powerpoint/2010/main" val="2739999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New government, new priorities</a:t>
            </a:r>
            <a:endParaRPr lang="en-GB" altLang="en-US" sz="3800" dirty="0">
              <a:solidFill>
                <a:srgbClr val="1464BE"/>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rot="631582">
            <a:off x="1143184" y="1772813"/>
            <a:ext cx="2925138" cy="4152701"/>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rot="597249">
            <a:off x="4904859" y="1796937"/>
            <a:ext cx="2908237" cy="4104456"/>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2"/>
            <a:ext cx="7921253" cy="5041031"/>
          </a:xfrm>
          <a:prstGeom prst="rect">
            <a:avLst/>
          </a:prstGeom>
          <a:noFill/>
          <a:ln w="9525">
            <a:noFill/>
            <a:miter lim="800000"/>
            <a:headEnd/>
            <a:tailEnd/>
          </a:ln>
        </p:spPr>
        <p:txBody>
          <a:bodyPr lIns="0" tIns="0" rIns="0" bIns="0"/>
          <a:lstStyle/>
          <a:p>
            <a:pPr marL="0" lvl="1" defTabSz="912813">
              <a:lnSpc>
                <a:spcPts val="2800"/>
              </a:lnSpc>
              <a:spcAft>
                <a:spcPts val="1000"/>
              </a:spcAft>
              <a:buClr>
                <a:srgbClr val="1464BE"/>
              </a:buClr>
              <a:defRPr/>
            </a:pPr>
            <a:r>
              <a:rPr lang="en-GB" sz="2800" dirty="0" smtClean="0">
                <a:solidFill>
                  <a:prstClr val="black"/>
                </a:solidFill>
                <a:latin typeface="Calibri" pitchFamily="34" charset="0"/>
              </a:rPr>
              <a:t>Year </a:t>
            </a:r>
            <a:r>
              <a:rPr lang="en-GB" sz="2800" dirty="0">
                <a:solidFill>
                  <a:prstClr val="black"/>
                </a:solidFill>
                <a:latin typeface="Calibri" pitchFamily="34" charset="0"/>
              </a:rPr>
              <a:t>1 (2016 outcomes for 17-18) – satisfactory QA</a:t>
            </a:r>
            <a:r>
              <a:rPr lang="en-GB" sz="2800" dirty="0" smtClean="0">
                <a:solidFill>
                  <a:prstClr val="black"/>
                </a:solidFill>
                <a:latin typeface="Calibri" pitchFamily="34" charset="0"/>
              </a:rPr>
              <a:t>.</a:t>
            </a:r>
          </a:p>
          <a:p>
            <a:pPr marL="0" lvl="1" defTabSz="912813">
              <a:lnSpc>
                <a:spcPts val="2800"/>
              </a:lnSpc>
              <a:spcAft>
                <a:spcPts val="1000"/>
              </a:spcAft>
              <a:buClr>
                <a:srgbClr val="1464BE"/>
              </a:buClr>
              <a:defRPr/>
            </a:pPr>
            <a:endParaRPr lang="en-GB" sz="2800" dirty="0">
              <a:solidFill>
                <a:prstClr val="black"/>
              </a:solidFill>
              <a:latin typeface="Calibri" pitchFamily="34" charset="0"/>
            </a:endParaRPr>
          </a:p>
          <a:p>
            <a:pPr marL="0" lvl="1" defTabSz="912813">
              <a:lnSpc>
                <a:spcPts val="2800"/>
              </a:lnSpc>
              <a:spcAft>
                <a:spcPts val="1000"/>
              </a:spcAft>
              <a:buClr>
                <a:srgbClr val="1464BE"/>
              </a:buClr>
              <a:defRPr/>
            </a:pPr>
            <a:r>
              <a:rPr lang="en-GB" sz="2800" dirty="0">
                <a:solidFill>
                  <a:prstClr val="black"/>
                </a:solidFill>
                <a:latin typeface="Calibri" pitchFamily="34" charset="0"/>
              </a:rPr>
              <a:t>Year 2 (2017 outcomes for 18-19) </a:t>
            </a:r>
            <a:endParaRPr lang="en-GB" sz="2800" dirty="0" smtClean="0">
              <a:solidFill>
                <a:prstClr val="black"/>
              </a:solidFill>
              <a:latin typeface="Calibri" pitchFamily="34" charset="0"/>
            </a:endParaRPr>
          </a:p>
          <a:p>
            <a:pPr marL="0" lvl="1" defTabSz="912813">
              <a:lnSpc>
                <a:spcPts val="2800"/>
              </a:lnSpc>
              <a:spcAft>
                <a:spcPts val="1000"/>
              </a:spcAft>
              <a:buClr>
                <a:srgbClr val="1464BE"/>
              </a:buClr>
              <a:defRPr/>
            </a:pPr>
            <a:r>
              <a:rPr lang="en-GB" sz="2800" dirty="0">
                <a:solidFill>
                  <a:prstClr val="black"/>
                </a:solidFill>
                <a:latin typeface="Calibri" pitchFamily="34" charset="0"/>
              </a:rPr>
              <a:t>	</a:t>
            </a:r>
            <a:r>
              <a:rPr lang="en-GB" sz="2800" dirty="0" smtClean="0">
                <a:solidFill>
                  <a:prstClr val="black"/>
                </a:solidFill>
                <a:latin typeface="Calibri" pitchFamily="34" charset="0"/>
              </a:rPr>
              <a:t>TEF </a:t>
            </a:r>
            <a:r>
              <a:rPr lang="en-GB" sz="2800" dirty="0">
                <a:solidFill>
                  <a:prstClr val="black"/>
                </a:solidFill>
                <a:latin typeface="Calibri" pitchFamily="34" charset="0"/>
              </a:rPr>
              <a:t>technical consultation:</a:t>
            </a: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Eligibility </a:t>
            </a:r>
            <a:endParaRPr lang="en-GB" sz="2800" dirty="0">
              <a:solidFill>
                <a:prstClr val="black"/>
              </a:solidFill>
              <a:latin typeface="Calibri" pitchFamily="34" charset="0"/>
            </a:endParaRP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Scope</a:t>
            </a:r>
            <a:endParaRPr lang="en-GB" sz="2800" dirty="0">
              <a:solidFill>
                <a:prstClr val="black"/>
              </a:solidFill>
              <a:latin typeface="Calibri" pitchFamily="34" charset="0"/>
            </a:endParaRP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Evidence</a:t>
            </a:r>
            <a:endParaRPr lang="en-GB" sz="2800" dirty="0">
              <a:solidFill>
                <a:prstClr val="black"/>
              </a:solidFill>
              <a:latin typeface="Calibri" pitchFamily="34" charset="0"/>
            </a:endParaRP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Assessment  </a:t>
            </a:r>
            <a:endParaRPr lang="en-GB" sz="2800" dirty="0">
              <a:solidFill>
                <a:prstClr val="black"/>
              </a:solidFill>
              <a:latin typeface="Calibri" pitchFamily="34" charset="0"/>
            </a:endParaRP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Outcomes</a:t>
            </a:r>
            <a:endParaRPr lang="en-GB" sz="2800" dirty="0">
              <a:solidFill>
                <a:prstClr val="black"/>
              </a:solidFill>
              <a:latin typeface="Calibri" pitchFamily="34" charset="0"/>
            </a:endParaRP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Use</a:t>
            </a:r>
            <a:endParaRPr lang="en-US" sz="2800" dirty="0" smtClean="0">
              <a:solidFill>
                <a:prstClr val="black"/>
              </a:solidFill>
              <a:latin typeface="Calibri" pitchFamily="34" charset="0"/>
            </a:endParaRPr>
          </a:p>
          <a:p>
            <a:pPr marL="360000" lvl="1" indent="-360000" defTabSz="912813">
              <a:spcAft>
                <a:spcPts val="1000"/>
              </a:spcAft>
              <a:buClr>
                <a:srgbClr val="1464BE"/>
              </a:buClr>
              <a:defRPr/>
            </a:pPr>
            <a:endParaRPr lang="en-US" sz="2200" dirty="0">
              <a:solidFill>
                <a:prstClr val="black"/>
              </a:solidFill>
              <a:latin typeface="Calibri" pitchFamily="34" charset="0"/>
              <a:cs typeface="+mn-cs"/>
            </a:endParaRPr>
          </a:p>
          <a:p>
            <a:pPr marL="342900" indent="-342900" defTabSz="912813">
              <a:spcBef>
                <a:spcPct val="20000"/>
              </a:spcBef>
              <a:buClr>
                <a:srgbClr val="558ED5"/>
              </a:buClr>
              <a:defRPr/>
            </a:pPr>
            <a:endParaRPr lang="en-GB" sz="2200" dirty="0">
              <a:solidFill>
                <a:prstClr val="black"/>
              </a:solidFill>
              <a:latin typeface="Calibri" pitchFamily="34" charset="0"/>
              <a:cs typeface="+mn-cs"/>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TEF Year 1 and Year 2</a:t>
            </a:r>
            <a:endParaRPr lang="en-GB" altLang="en-US" sz="3800" dirty="0">
              <a:solidFill>
                <a:srgbClr val="1464BE"/>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Positioning</a:t>
            </a:r>
            <a:endParaRPr lang="en-GB" altLang="en-US" sz="3800" dirty="0">
              <a:solidFill>
                <a:srgbClr val="1464BE"/>
              </a:solidFill>
              <a:latin typeface="Calibri" panose="020F0502020204030204" pitchFamily="34" charset="0"/>
              <a:cs typeface="Calibri" panose="020F0502020204030204" pitchFamily="34" charset="0"/>
            </a:endParaRPr>
          </a:p>
        </p:txBody>
      </p:sp>
      <p:pic>
        <p:nvPicPr>
          <p:cNvPr id="5" name="Picture Placeholder 2"/>
          <p:cNvPicPr>
            <a:picLocks noChangeAspect="1"/>
          </p:cNvPicPr>
          <p:nvPr/>
        </p:nvPicPr>
        <p:blipFill>
          <a:blip r:embed="rId3">
            <a:extLst>
              <a:ext uri="{28A0092B-C50C-407E-A947-70E740481C1C}">
                <a14:useLocalDpi xmlns:a14="http://schemas.microsoft.com/office/drawing/2010/main" val="0"/>
              </a:ext>
            </a:extLst>
          </a:blip>
          <a:srcRect l="3315" r="3315"/>
          <a:stretch>
            <a:fillRect/>
          </a:stretch>
        </p:blipFill>
        <p:spPr>
          <a:xfrm>
            <a:off x="4716016" y="3717032"/>
            <a:ext cx="3986255" cy="2824220"/>
          </a:xfrm>
          <a:prstGeom prst="rect">
            <a:avLst/>
          </a:prstGeom>
          <a:ln w="317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1412776"/>
            <a:ext cx="4209180" cy="2808312"/>
          </a:xfrm>
          <a:prstGeom prst="rect">
            <a:avLst/>
          </a:prstGeom>
        </p:spPr>
      </p:pic>
    </p:spTree>
    <p:extLst>
      <p:ext uri="{BB962C8B-B14F-4D97-AF65-F5344CB8AC3E}">
        <p14:creationId xmlns:p14="http://schemas.microsoft.com/office/powerpoint/2010/main" val="670740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611188" y="404664"/>
            <a:ext cx="820859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The future of quality assessment</a:t>
            </a:r>
            <a:endParaRPr lang="en-GB" altLang="en-US" sz="3800" dirty="0">
              <a:solidFill>
                <a:srgbClr val="1464BE"/>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rot="20447010">
            <a:off x="874882" y="1577514"/>
            <a:ext cx="3042088" cy="4302819"/>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stretch>
            <a:fillRect/>
          </a:stretch>
        </p:blipFill>
        <p:spPr>
          <a:xfrm rot="20430845">
            <a:off x="3044736" y="1908179"/>
            <a:ext cx="2994578" cy="4210422"/>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stretch>
            <a:fillRect/>
          </a:stretch>
        </p:blipFill>
        <p:spPr>
          <a:xfrm rot="20487678">
            <a:off x="5339635" y="1913649"/>
            <a:ext cx="3009335" cy="424847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8242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575053" y="404664"/>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TEF beyond year 2 </a:t>
            </a:r>
            <a:endParaRPr lang="en-GB" altLang="en-US" sz="3800" dirty="0">
              <a:solidFill>
                <a:srgbClr val="1464BE"/>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93514" y="1375257"/>
            <a:ext cx="3375357" cy="4756691"/>
          </a:xfrm>
          <a:prstGeom prst="rect">
            <a:avLst/>
          </a:prstGeom>
        </p:spPr>
      </p:pic>
      <p:sp>
        <p:nvSpPr>
          <p:cNvPr id="4" name="Content Placeholder 2"/>
          <p:cNvSpPr txBox="1">
            <a:spLocks/>
          </p:cNvSpPr>
          <p:nvPr/>
        </p:nvSpPr>
        <p:spPr bwMode="auto">
          <a:xfrm>
            <a:off x="3851921" y="1484312"/>
            <a:ext cx="5040560" cy="5041031"/>
          </a:xfrm>
          <a:prstGeom prst="rect">
            <a:avLst/>
          </a:prstGeom>
          <a:noFill/>
          <a:ln w="9525">
            <a:noFill/>
            <a:miter lim="800000"/>
            <a:headEnd/>
            <a:tailEnd/>
          </a:ln>
        </p:spPr>
        <p:txBody>
          <a:bodyPr lIns="0" tIns="0" rIns="0" bIns="0"/>
          <a:lstStyle/>
          <a:p>
            <a:pPr marL="0" lvl="1" defTabSz="912813">
              <a:lnSpc>
                <a:spcPts val="2800"/>
              </a:lnSpc>
              <a:spcAft>
                <a:spcPts val="1000"/>
              </a:spcAft>
              <a:buClr>
                <a:srgbClr val="1464BE"/>
              </a:buClr>
              <a:defRPr/>
            </a:pPr>
            <a:endParaRPr lang="en-GB" sz="3200" dirty="0" smtClean="0">
              <a:solidFill>
                <a:prstClr val="black"/>
              </a:solidFill>
              <a:latin typeface="Calibri" pitchFamily="34" charset="0"/>
            </a:endParaRPr>
          </a:p>
          <a:p>
            <a:pPr marL="0" lvl="1" defTabSz="912813">
              <a:lnSpc>
                <a:spcPts val="2800"/>
              </a:lnSpc>
              <a:spcAft>
                <a:spcPts val="1000"/>
              </a:spcAft>
              <a:buClr>
                <a:srgbClr val="1464BE"/>
              </a:buClr>
              <a:defRPr/>
            </a:pPr>
            <a:r>
              <a:rPr lang="en-GB" sz="3200" dirty="0" smtClean="0">
                <a:solidFill>
                  <a:prstClr val="black"/>
                </a:solidFill>
                <a:latin typeface="Calibri" pitchFamily="34" charset="0"/>
              </a:rPr>
              <a:t>“We also want the Council’s assistance with the range of design work needed around future years of the TEF. We would particularly value HEFCE’s advice to consider options around future data requirements and potential future metrics.” </a:t>
            </a:r>
          </a:p>
          <a:p>
            <a:pPr marL="360000" lvl="1" indent="-360000" defTabSz="912813">
              <a:spcAft>
                <a:spcPts val="1000"/>
              </a:spcAft>
              <a:buClr>
                <a:srgbClr val="1464BE"/>
              </a:buClr>
              <a:defRPr/>
            </a:pPr>
            <a:endParaRPr lang="en-US" sz="1600" dirty="0" smtClean="0">
              <a:solidFill>
                <a:prstClr val="black"/>
              </a:solidFill>
              <a:latin typeface="Calibri" pitchFamily="34" charset="0"/>
              <a:cs typeface="+mn-cs"/>
            </a:endParaRPr>
          </a:p>
          <a:p>
            <a:pPr marL="342900" indent="-342900" defTabSz="912813">
              <a:spcBef>
                <a:spcPct val="20000"/>
              </a:spcBef>
              <a:buClr>
                <a:srgbClr val="558ED5"/>
              </a:buClr>
              <a:defRPr/>
            </a:pPr>
            <a:endParaRPr lang="en-GB" sz="1600" dirty="0">
              <a:solidFill>
                <a:prstClr val="black"/>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7064" y="1484784"/>
            <a:ext cx="7921253" cy="5041031"/>
          </a:xfrm>
          <a:prstGeom prst="rect">
            <a:avLst/>
          </a:prstGeom>
          <a:noFill/>
          <a:ln w="9525">
            <a:noFill/>
            <a:miter lim="800000"/>
            <a:headEnd/>
            <a:tailEnd/>
          </a:ln>
        </p:spPr>
        <p:txBody>
          <a:bodyPr lIns="0" tIns="0" rIns="0" bIns="0"/>
          <a:lstStyle/>
          <a:p>
            <a:pPr lvl="1"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Office for Students</a:t>
            </a:r>
          </a:p>
          <a:p>
            <a:pPr lvl="2"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Entry, regulation and exit of all providers</a:t>
            </a:r>
          </a:p>
          <a:p>
            <a:pPr lvl="3"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Gateways, information for students, quality, finance, governance</a:t>
            </a:r>
          </a:p>
          <a:p>
            <a:pPr lvl="3"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Funding and strategic development (?)</a:t>
            </a:r>
          </a:p>
          <a:p>
            <a:pPr marL="914400" lvl="3" defTabSz="912813">
              <a:lnSpc>
                <a:spcPts val="2800"/>
              </a:lnSpc>
              <a:spcAft>
                <a:spcPts val="1000"/>
              </a:spcAft>
              <a:buClr>
                <a:srgbClr val="1464BE"/>
              </a:buClr>
              <a:defRPr/>
            </a:pPr>
            <a:endParaRPr lang="en-GB" sz="2800" dirty="0" smtClean="0">
              <a:solidFill>
                <a:prstClr val="black"/>
              </a:solidFill>
              <a:latin typeface="Calibri" pitchFamily="34" charset="0"/>
            </a:endParaRPr>
          </a:p>
          <a:p>
            <a:pPr lvl="1"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Research UK</a:t>
            </a:r>
          </a:p>
          <a:p>
            <a:pPr lvl="2"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Strategic research oversight and accountability</a:t>
            </a:r>
          </a:p>
          <a:p>
            <a:pPr lvl="2"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Research Councils</a:t>
            </a:r>
          </a:p>
          <a:p>
            <a:pPr lvl="2"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Innovate UK (?)</a:t>
            </a:r>
          </a:p>
          <a:p>
            <a:pPr lvl="2"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QR and HEIF (?) </a:t>
            </a:r>
          </a:p>
          <a:p>
            <a:pPr lvl="2" indent="-457200" defTabSz="912813">
              <a:lnSpc>
                <a:spcPts val="2800"/>
              </a:lnSpc>
              <a:spcAft>
                <a:spcPts val="1000"/>
              </a:spcAft>
              <a:buClr>
                <a:srgbClr val="1464BE"/>
              </a:buClr>
              <a:buFont typeface="Arial" panose="020B0604020202020204" pitchFamily="34" charset="0"/>
              <a:buChar char="•"/>
              <a:defRPr/>
            </a:pPr>
            <a:endParaRPr lang="en-GB" sz="2800" dirty="0" smtClean="0">
              <a:solidFill>
                <a:prstClr val="black"/>
              </a:solidFill>
              <a:latin typeface="Calibri" pitchFamily="34" charset="0"/>
            </a:endParaRPr>
          </a:p>
          <a:p>
            <a:pPr lvl="1" indent="-457200" defTabSz="912813">
              <a:lnSpc>
                <a:spcPts val="2800"/>
              </a:lnSpc>
              <a:spcAft>
                <a:spcPts val="1000"/>
              </a:spcAft>
              <a:buClr>
                <a:srgbClr val="1464BE"/>
              </a:buClr>
              <a:buFont typeface="Arial" panose="020B0604020202020204" pitchFamily="34" charset="0"/>
              <a:buChar char="•"/>
              <a:defRPr/>
            </a:pPr>
            <a:endParaRPr lang="en-GB" sz="2800" dirty="0">
              <a:solidFill>
                <a:prstClr val="black"/>
              </a:solidFill>
              <a:latin typeface="Calibri" pitchFamily="34" charset="0"/>
            </a:endParaRPr>
          </a:p>
          <a:p>
            <a:pPr lvl="1"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White Paper and TEF technical consultation</a:t>
            </a:r>
          </a:p>
          <a:p>
            <a:pPr lvl="1"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Queen’s Speech</a:t>
            </a:r>
          </a:p>
          <a:p>
            <a:pPr marL="0" lvl="1" defTabSz="912813">
              <a:lnSpc>
                <a:spcPts val="2800"/>
              </a:lnSpc>
              <a:spcAft>
                <a:spcPts val="1000"/>
              </a:spcAft>
              <a:buClr>
                <a:srgbClr val="1464BE"/>
              </a:buClr>
              <a:defRPr/>
            </a:pPr>
            <a:endParaRPr lang="en-GB" sz="2800" dirty="0">
              <a:solidFill>
                <a:prstClr val="black"/>
              </a:solidFill>
              <a:latin typeface="Calibri" pitchFamily="34" charset="0"/>
            </a:endParaRPr>
          </a:p>
          <a:p>
            <a:pPr marL="0" lvl="1" defTabSz="912813">
              <a:lnSpc>
                <a:spcPts val="2800"/>
              </a:lnSpc>
              <a:spcAft>
                <a:spcPts val="1000"/>
              </a:spcAft>
              <a:buClr>
                <a:srgbClr val="1464BE"/>
              </a:buClr>
              <a:defRPr/>
            </a:pPr>
            <a:r>
              <a:rPr lang="en-GB" sz="2800" dirty="0" smtClean="0">
                <a:solidFill>
                  <a:prstClr val="black"/>
                </a:solidFill>
                <a:latin typeface="Calibri" pitchFamily="34" charset="0"/>
              </a:rPr>
              <a:t>2016-17</a:t>
            </a:r>
          </a:p>
          <a:p>
            <a:pPr lvl="1" indent="-457200" defTabSz="912813">
              <a:lnSpc>
                <a:spcPts val="2800"/>
              </a:lnSpc>
              <a:spcAft>
                <a:spcPts val="1000"/>
              </a:spcAft>
              <a:buClr>
                <a:srgbClr val="1464BE"/>
              </a:buClr>
              <a:buFont typeface="Arial" panose="020B0604020202020204" pitchFamily="34" charset="0"/>
              <a:buChar char="•"/>
              <a:defRPr/>
            </a:pPr>
            <a:r>
              <a:rPr lang="en-GB" sz="2800" dirty="0" smtClean="0">
                <a:solidFill>
                  <a:prstClr val="black"/>
                </a:solidFill>
                <a:latin typeface="Calibri" pitchFamily="34" charset="0"/>
              </a:rPr>
              <a:t>Legislation (?)</a:t>
            </a:r>
          </a:p>
          <a:p>
            <a:pPr lvl="1" indent="-457200" defTabSz="912813">
              <a:lnSpc>
                <a:spcPts val="2800"/>
              </a:lnSpc>
              <a:spcAft>
                <a:spcPts val="1000"/>
              </a:spcAft>
              <a:buClr>
                <a:srgbClr val="1464BE"/>
              </a:buClr>
              <a:buFont typeface="Arial" panose="020B0604020202020204" pitchFamily="34" charset="0"/>
              <a:buChar char="•"/>
              <a:defRPr/>
            </a:pPr>
            <a:endParaRPr lang="en-GB" sz="2800" dirty="0" smtClean="0">
              <a:solidFill>
                <a:prstClr val="black"/>
              </a:solidFill>
              <a:latin typeface="Calibri" pitchFamily="34" charset="0"/>
            </a:endParaRP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Eligibility </a:t>
            </a: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Scope</a:t>
            </a: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Evidence</a:t>
            </a: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Assessment  </a:t>
            </a: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Outcomes</a:t>
            </a:r>
          </a:p>
          <a:p>
            <a:pPr marL="1274400" lvl="3"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Use</a:t>
            </a:r>
            <a:endParaRPr lang="en-US" sz="2800" dirty="0" smtClean="0">
              <a:solidFill>
                <a:prstClr val="black"/>
              </a:solidFill>
              <a:latin typeface="Calibri" pitchFamily="34" charset="0"/>
            </a:endParaRPr>
          </a:p>
          <a:p>
            <a:pPr marL="360000" lvl="1" indent="-360000" defTabSz="912813">
              <a:spcAft>
                <a:spcPts val="1000"/>
              </a:spcAft>
              <a:buClr>
                <a:srgbClr val="1464BE"/>
              </a:buClr>
              <a:defRPr/>
            </a:pPr>
            <a:endParaRPr lang="en-US" sz="2200" dirty="0">
              <a:solidFill>
                <a:prstClr val="black"/>
              </a:solidFill>
              <a:latin typeface="Calibri" pitchFamily="34" charset="0"/>
              <a:cs typeface="+mn-cs"/>
            </a:endParaRPr>
          </a:p>
          <a:p>
            <a:pPr marL="342900" indent="-342900" defTabSz="912813">
              <a:spcBef>
                <a:spcPct val="20000"/>
              </a:spcBef>
              <a:buClr>
                <a:srgbClr val="558ED5"/>
              </a:buClr>
              <a:defRPr/>
            </a:pPr>
            <a:endParaRPr lang="en-GB" sz="2200" dirty="0">
              <a:solidFill>
                <a:prstClr val="black"/>
              </a:solidFill>
              <a:latin typeface="Calibri" pitchFamily="34" charset="0"/>
              <a:cs typeface="+mn-cs"/>
            </a:endParaRPr>
          </a:p>
        </p:txBody>
      </p:sp>
      <p:sp>
        <p:nvSpPr>
          <p:cNvPr id="5123" name="Title 1"/>
          <p:cNvSpPr txBox="1">
            <a:spLocks/>
          </p:cNvSpPr>
          <p:nvPr/>
        </p:nvSpPr>
        <p:spPr bwMode="auto">
          <a:xfrm>
            <a:off x="611560" y="404664"/>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Proposed regulatory architecture</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0879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11188" y="476672"/>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PG and Research</a:t>
            </a:r>
            <a:endParaRPr lang="en-GB" altLang="en-US" sz="3800" dirty="0">
              <a:solidFill>
                <a:srgbClr val="1464BE"/>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rot="20808550">
            <a:off x="782534" y="1375816"/>
            <a:ext cx="2627821" cy="3695648"/>
          </a:xfrm>
          <a:prstGeom prst="rect">
            <a:avLst/>
          </a:prstGeom>
        </p:spPr>
      </p:pic>
      <p:pic>
        <p:nvPicPr>
          <p:cNvPr id="10" name="Picture 9"/>
          <p:cNvPicPr>
            <a:picLocks noChangeAspect="1"/>
          </p:cNvPicPr>
          <p:nvPr/>
        </p:nvPicPr>
        <p:blipFill>
          <a:blip r:embed="rId4"/>
          <a:stretch>
            <a:fillRect/>
          </a:stretch>
        </p:blipFill>
        <p:spPr>
          <a:xfrm>
            <a:off x="4211960" y="908720"/>
            <a:ext cx="4750852" cy="3660177"/>
          </a:xfrm>
          <a:prstGeom prst="rect">
            <a:avLst/>
          </a:prstGeom>
          <a:ln>
            <a:noFill/>
          </a:ln>
        </p:spPr>
      </p:pic>
      <p:pic>
        <p:nvPicPr>
          <p:cNvPr id="9" name="Picture 8"/>
          <p:cNvPicPr>
            <a:picLocks noChangeAspect="1"/>
          </p:cNvPicPr>
          <p:nvPr/>
        </p:nvPicPr>
        <p:blipFill>
          <a:blip r:embed="rId5"/>
          <a:stretch>
            <a:fillRect/>
          </a:stretch>
        </p:blipFill>
        <p:spPr>
          <a:xfrm rot="20722801">
            <a:off x="2021146" y="2963297"/>
            <a:ext cx="2464250" cy="3497286"/>
          </a:xfrm>
          <a:prstGeom prst="rect">
            <a:avLst/>
          </a:prstGeom>
          <a:ln>
            <a:solidFill>
              <a:schemeClr val="bg1">
                <a:lumMod val="50000"/>
              </a:schemeClr>
            </a:solidFill>
          </a:ln>
        </p:spPr>
      </p:pic>
    </p:spTree>
    <p:extLst>
      <p:ext uri="{BB962C8B-B14F-4D97-AF65-F5344CB8AC3E}">
        <p14:creationId xmlns:p14="http://schemas.microsoft.com/office/powerpoint/2010/main" val="2844717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7064" y="1484784"/>
            <a:ext cx="7921253" cy="5041031"/>
          </a:xfrm>
          <a:prstGeom prst="rect">
            <a:avLst/>
          </a:prstGeom>
          <a:noFill/>
          <a:ln w="9525">
            <a:noFill/>
            <a:miter lim="800000"/>
            <a:headEnd/>
            <a:tailEnd/>
          </a:ln>
        </p:spPr>
        <p:txBody>
          <a:bodyPr lIns="0" tIns="0" rIns="0" bIns="0"/>
          <a:lstStyle/>
          <a:p>
            <a:pPr marL="0" lvl="1" defTabSz="912813">
              <a:lnSpc>
                <a:spcPts val="2800"/>
              </a:lnSpc>
              <a:spcAft>
                <a:spcPts val="1000"/>
              </a:spcAft>
              <a:buClr>
                <a:srgbClr val="1464BE"/>
              </a:buClr>
              <a:defRPr/>
            </a:pPr>
            <a:r>
              <a:rPr lang="en-GB" sz="2800" dirty="0" smtClean="0">
                <a:solidFill>
                  <a:prstClr val="black"/>
                </a:solidFill>
                <a:latin typeface="Calibri" pitchFamily="34" charset="0"/>
              </a:rPr>
              <a:t>Spring 2015 - White Paper, TEF Technical Consultation, Queen’s Speech</a:t>
            </a:r>
          </a:p>
          <a:p>
            <a:pPr marL="0" lvl="1" defTabSz="912813">
              <a:lnSpc>
                <a:spcPts val="2800"/>
              </a:lnSpc>
              <a:spcAft>
                <a:spcPts val="1000"/>
              </a:spcAft>
              <a:buClr>
                <a:srgbClr val="1464BE"/>
              </a:buClr>
              <a:defRPr/>
            </a:pPr>
            <a:r>
              <a:rPr lang="en-GB" sz="2800" dirty="0" smtClean="0">
                <a:solidFill>
                  <a:prstClr val="black"/>
                </a:solidFill>
                <a:latin typeface="Calibri" pitchFamily="34" charset="0"/>
              </a:rPr>
              <a:t>Autumn 2016 - Government response to TEF Technical Consultation</a:t>
            </a:r>
          </a:p>
          <a:p>
            <a:pPr marL="0" lvl="1" defTabSz="912813">
              <a:lnSpc>
                <a:spcPts val="2800"/>
              </a:lnSpc>
              <a:spcAft>
                <a:spcPts val="1000"/>
              </a:spcAft>
              <a:buClr>
                <a:srgbClr val="1464BE"/>
              </a:buClr>
              <a:defRPr/>
            </a:pPr>
            <a:r>
              <a:rPr lang="en-GB" sz="2800" dirty="0" smtClean="0">
                <a:solidFill>
                  <a:prstClr val="black"/>
                </a:solidFill>
                <a:latin typeface="Calibri" pitchFamily="34" charset="0"/>
              </a:rPr>
              <a:t>Winter 2016 - TEF submissions</a:t>
            </a:r>
          </a:p>
          <a:p>
            <a:pPr marL="0" lvl="1" defTabSz="912813">
              <a:lnSpc>
                <a:spcPts val="2800"/>
              </a:lnSpc>
              <a:spcAft>
                <a:spcPts val="1000"/>
              </a:spcAft>
              <a:buClr>
                <a:srgbClr val="1464BE"/>
              </a:buClr>
              <a:defRPr/>
            </a:pPr>
            <a:r>
              <a:rPr lang="en-GB" sz="2800" dirty="0" smtClean="0">
                <a:solidFill>
                  <a:prstClr val="black"/>
                </a:solidFill>
                <a:latin typeface="Calibri" pitchFamily="34" charset="0"/>
              </a:rPr>
              <a:t>Spring 2017 – TEF outcomes</a:t>
            </a:r>
          </a:p>
          <a:p>
            <a:pPr marL="0" lvl="1" defTabSz="912813">
              <a:lnSpc>
                <a:spcPts val="2800"/>
              </a:lnSpc>
              <a:spcAft>
                <a:spcPts val="1000"/>
              </a:spcAft>
              <a:buClr>
                <a:srgbClr val="1464BE"/>
              </a:buClr>
              <a:defRPr/>
            </a:pPr>
            <a:endParaRPr lang="en-GB" sz="2800" dirty="0">
              <a:solidFill>
                <a:prstClr val="black"/>
              </a:solidFill>
              <a:latin typeface="Calibri" pitchFamily="34" charset="0"/>
            </a:endParaRPr>
          </a:p>
          <a:p>
            <a:pPr marL="0" lvl="1" defTabSz="912813">
              <a:lnSpc>
                <a:spcPts val="2800"/>
              </a:lnSpc>
              <a:spcAft>
                <a:spcPts val="1000"/>
              </a:spcAft>
              <a:buClr>
                <a:srgbClr val="1464BE"/>
              </a:buClr>
              <a:defRPr/>
            </a:pPr>
            <a:r>
              <a:rPr lang="en-GB" sz="2800" dirty="0" smtClean="0">
                <a:solidFill>
                  <a:prstClr val="black"/>
                </a:solidFill>
                <a:latin typeface="Calibri" pitchFamily="34" charset="0"/>
              </a:rPr>
              <a:t>2016-17 – Legislation (?)</a:t>
            </a:r>
          </a:p>
          <a:p>
            <a:pPr marL="0" lvl="1" defTabSz="912813">
              <a:lnSpc>
                <a:spcPts val="2800"/>
              </a:lnSpc>
              <a:spcAft>
                <a:spcPts val="1000"/>
              </a:spcAft>
              <a:buClr>
                <a:srgbClr val="1464BE"/>
              </a:buClr>
              <a:defRPr/>
            </a:pPr>
            <a:r>
              <a:rPr lang="en-GB" sz="2800" dirty="0" smtClean="0">
                <a:solidFill>
                  <a:prstClr val="black"/>
                </a:solidFill>
                <a:latin typeface="Calibri" pitchFamily="34" charset="0"/>
              </a:rPr>
              <a:t>2017-18 – Shadow bodies (?)</a:t>
            </a:r>
          </a:p>
          <a:p>
            <a:pPr marL="0" lvl="1" defTabSz="912813">
              <a:lnSpc>
                <a:spcPts val="2800"/>
              </a:lnSpc>
              <a:spcAft>
                <a:spcPts val="1000"/>
              </a:spcAft>
              <a:buClr>
                <a:srgbClr val="1464BE"/>
              </a:buClr>
              <a:defRPr/>
            </a:pPr>
            <a:r>
              <a:rPr lang="en-GB" sz="2800" dirty="0" smtClean="0">
                <a:solidFill>
                  <a:prstClr val="black"/>
                </a:solidFill>
                <a:latin typeface="Calibri" pitchFamily="34" charset="0"/>
              </a:rPr>
              <a:t>2018-19 – New bodies operating (?)</a:t>
            </a:r>
            <a:endParaRPr lang="en-GB" sz="2800" dirty="0">
              <a:solidFill>
                <a:prstClr val="black"/>
              </a:solidFill>
              <a:latin typeface="Calibri" pitchFamily="34" charset="0"/>
            </a:endParaRPr>
          </a:p>
          <a:p>
            <a:pPr marL="0" lvl="1" defTabSz="912813">
              <a:lnSpc>
                <a:spcPts val="2800"/>
              </a:lnSpc>
              <a:spcAft>
                <a:spcPts val="1000"/>
              </a:spcAft>
              <a:buClr>
                <a:srgbClr val="1464BE"/>
              </a:buClr>
              <a:defRPr/>
            </a:pPr>
            <a:endParaRPr lang="en-GB" sz="2800" dirty="0" smtClean="0">
              <a:solidFill>
                <a:prstClr val="black"/>
              </a:solidFill>
              <a:latin typeface="Calibri" pitchFamily="34" charset="0"/>
            </a:endParaRPr>
          </a:p>
          <a:p>
            <a:pPr marL="0" lvl="1" defTabSz="912813">
              <a:lnSpc>
                <a:spcPts val="2800"/>
              </a:lnSpc>
              <a:spcAft>
                <a:spcPts val="1000"/>
              </a:spcAft>
              <a:buClr>
                <a:srgbClr val="1464BE"/>
              </a:buClr>
              <a:defRPr/>
            </a:pPr>
            <a:endParaRPr lang="en-GB" sz="2800" dirty="0">
              <a:solidFill>
                <a:prstClr val="black"/>
              </a:solidFill>
              <a:latin typeface="Calibri" pitchFamily="34" charset="0"/>
            </a:endParaRPr>
          </a:p>
          <a:p>
            <a:pPr marL="0" lvl="1" defTabSz="912813">
              <a:lnSpc>
                <a:spcPts val="2800"/>
              </a:lnSpc>
              <a:spcAft>
                <a:spcPts val="1000"/>
              </a:spcAft>
              <a:buClr>
                <a:srgbClr val="1464BE"/>
              </a:buClr>
              <a:defRPr/>
            </a:pPr>
            <a:endParaRPr lang="en-GB" sz="2800" dirty="0">
              <a:solidFill>
                <a:prstClr val="black"/>
              </a:solidFill>
              <a:latin typeface="Calibri" pitchFamily="34" charset="0"/>
            </a:endParaRPr>
          </a:p>
        </p:txBody>
      </p:sp>
      <p:sp>
        <p:nvSpPr>
          <p:cNvPr id="5123" name="Title 1"/>
          <p:cNvSpPr txBox="1">
            <a:spLocks/>
          </p:cNvSpPr>
          <p:nvPr/>
        </p:nvSpPr>
        <p:spPr bwMode="auto">
          <a:xfrm>
            <a:off x="611560" y="404664"/>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Next steps</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826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txBox="1">
            <a:spLocks noChangeArrowheads="1"/>
          </p:cNvSpPr>
          <p:nvPr/>
        </p:nvSpPr>
        <p:spPr>
          <a:xfrm>
            <a:off x="3491865" y="2226035"/>
            <a:ext cx="5400675" cy="863600"/>
          </a:xfrm>
          <a:prstGeom prst="rect">
            <a:avLst/>
          </a:prstGeom>
        </p:spPr>
        <p:txBody>
          <a:bodyPr lIns="0" tIns="0" rIns="0" bIns="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lnSpc>
                <a:spcPts val="5400"/>
              </a:lnSpc>
            </a:pPr>
            <a:r>
              <a:rPr lang="en-US" sz="4000" kern="0" dirty="0">
                <a:solidFill>
                  <a:srgbClr val="1464BE"/>
                </a:solidFill>
                <a:latin typeface="Calibri" panose="020F0502020204030204" pitchFamily="34" charset="0"/>
                <a:cs typeface="Calibri" panose="020F0502020204030204" pitchFamily="34" charset="0"/>
              </a:rPr>
              <a:t>Thank you for listening</a:t>
            </a:r>
            <a:endParaRPr lang="en-US" sz="4000" kern="0" dirty="0" smtClean="0">
              <a:solidFill>
                <a:srgbClr val="1464BE"/>
              </a:solidFill>
              <a:latin typeface="Calibri" panose="020F0502020204030204" pitchFamily="34" charset="0"/>
              <a:cs typeface="Calibri" panose="020F0502020204030204" pitchFamily="34" charset="0"/>
            </a:endParaRPr>
          </a:p>
        </p:txBody>
      </p:sp>
      <p:sp>
        <p:nvSpPr>
          <p:cNvPr id="9" name="Rectangle 16"/>
          <p:cNvSpPr>
            <a:spLocks noChangeArrowheads="1"/>
          </p:cNvSpPr>
          <p:nvPr/>
        </p:nvSpPr>
        <p:spPr bwMode="auto">
          <a:xfrm>
            <a:off x="3491865" y="3161072"/>
            <a:ext cx="5400675" cy="1225233"/>
          </a:xfrm>
          <a:prstGeom prst="rect">
            <a:avLst/>
          </a:prstGeom>
          <a:noFill/>
          <a:ln w="9525">
            <a:noFill/>
            <a:miter lim="800000"/>
            <a:headEnd/>
            <a:tailEnd/>
          </a:ln>
        </p:spPr>
        <p:txBody>
          <a:bodyPr lIns="0" tIns="0" rIns="0" bIns="0"/>
          <a:lstStyle/>
          <a:p>
            <a:pPr algn="ctr" fontAlgn="base">
              <a:lnSpc>
                <a:spcPts val="2800"/>
              </a:lnSpc>
              <a:spcBef>
                <a:spcPct val="0"/>
              </a:spcBef>
              <a:spcAft>
                <a:spcPts val="600"/>
              </a:spcAft>
            </a:pPr>
            <a:endParaRPr lang="en-US" sz="2400" dirty="0">
              <a:solidFill>
                <a:srgbClr val="1464BE"/>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656"/>
            <a:ext cx="3322320" cy="6181344"/>
          </a:xfrm>
          <a:prstGeom prst="rect">
            <a:avLst/>
          </a:prstGeom>
        </p:spPr>
      </p:pic>
      <p:sp>
        <p:nvSpPr>
          <p:cNvPr id="6" name="Rectangle 5"/>
          <p:cNvSpPr/>
          <p:nvPr/>
        </p:nvSpPr>
        <p:spPr>
          <a:xfrm>
            <a:off x="0" y="0"/>
            <a:ext cx="9144000" cy="666000"/>
          </a:xfrm>
          <a:prstGeom prst="rect">
            <a:avLst/>
          </a:prstGeom>
          <a:solidFill>
            <a:srgbClr val="4F81BD">
              <a:lumMod val="75000"/>
            </a:srgbClr>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5688654"/>
            <a:ext cx="2699792" cy="908698"/>
          </a:xfrm>
          <a:prstGeom prst="rect">
            <a:avLst/>
          </a:prstGeom>
        </p:spPr>
      </p:pic>
    </p:spTree>
    <p:extLst>
      <p:ext uri="{BB962C8B-B14F-4D97-AF65-F5344CB8AC3E}">
        <p14:creationId xmlns:p14="http://schemas.microsoft.com/office/powerpoint/2010/main" val="280226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txBox="1">
            <a:spLocks/>
          </p:cNvSpPr>
          <p:nvPr/>
        </p:nvSpPr>
        <p:spPr bwMode="auto">
          <a:xfrm>
            <a:off x="611188" y="419100"/>
            <a:ext cx="8208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Reforms since 2012-13</a:t>
            </a:r>
            <a:endParaRPr lang="en-GB" altLang="en-US" sz="3800" dirty="0">
              <a:solidFill>
                <a:srgbClr val="1464BE"/>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rot="20957167">
            <a:off x="1229510" y="1773529"/>
            <a:ext cx="2959778" cy="4176464"/>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stretch>
            <a:fillRect/>
          </a:stretch>
        </p:blipFill>
        <p:spPr>
          <a:xfrm rot="20923204">
            <a:off x="5226838" y="1658303"/>
            <a:ext cx="2892282" cy="4106057"/>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3598" y="980728"/>
            <a:ext cx="8268097" cy="5405438"/>
          </a:xfrm>
          <a:prstGeom prst="rect">
            <a:avLst/>
          </a:prstGeom>
        </p:spPr>
      </p:pic>
      <p:sp>
        <p:nvSpPr>
          <p:cNvPr id="5" name="TextBox 4"/>
          <p:cNvSpPr txBox="1"/>
          <p:nvPr/>
        </p:nvSpPr>
        <p:spPr>
          <a:xfrm>
            <a:off x="467544" y="404664"/>
            <a:ext cx="8526162" cy="523220"/>
          </a:xfrm>
          <a:prstGeom prst="rect">
            <a:avLst/>
          </a:prstGeom>
          <a:noFill/>
        </p:spPr>
        <p:txBody>
          <a:bodyPr wrap="square" rtlCol="0">
            <a:spAutoFit/>
          </a:bodyPr>
          <a:lstStyle/>
          <a:p>
            <a:r>
              <a:rPr lang="en-GB" sz="2800" dirty="0" smtClean="0">
                <a:solidFill>
                  <a:srgbClr val="0070C0"/>
                </a:solidFill>
              </a:rPr>
              <a:t>Full-time undergraduate recruitment, 2010 to 2015</a:t>
            </a:r>
            <a:endParaRPr lang="en-GB" sz="2800" dirty="0">
              <a:solidFill>
                <a:srgbClr val="0070C0"/>
              </a:solidFill>
            </a:endParaRPr>
          </a:p>
        </p:txBody>
      </p:sp>
    </p:spTree>
    <p:extLst>
      <p:ext uri="{BB962C8B-B14F-4D97-AF65-F5344CB8AC3E}">
        <p14:creationId xmlns:p14="http://schemas.microsoft.com/office/powerpoint/2010/main" val="1301508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700031981"/>
              </p:ext>
            </p:extLst>
          </p:nvPr>
        </p:nvGraphicFramePr>
        <p:xfrm>
          <a:off x="611188" y="1412776"/>
          <a:ext cx="7776864" cy="469629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67544" y="404664"/>
            <a:ext cx="8526162" cy="954107"/>
          </a:xfrm>
          <a:prstGeom prst="rect">
            <a:avLst/>
          </a:prstGeom>
          <a:noFill/>
        </p:spPr>
        <p:txBody>
          <a:bodyPr wrap="square" rtlCol="0">
            <a:spAutoFit/>
          </a:bodyPr>
          <a:lstStyle/>
          <a:p>
            <a:r>
              <a:rPr lang="en-GB" sz="2800" dirty="0" smtClean="0">
                <a:solidFill>
                  <a:srgbClr val="0070C0"/>
                </a:solidFill>
              </a:rPr>
              <a:t>UCAS applications to Mathematical Sciences, 2012 to 2016</a:t>
            </a:r>
            <a:endParaRPr lang="en-GB" sz="2800" dirty="0">
              <a:solidFill>
                <a:srgbClr val="0070C0"/>
              </a:solidFill>
            </a:endParaRPr>
          </a:p>
        </p:txBody>
      </p:sp>
      <p:sp>
        <p:nvSpPr>
          <p:cNvPr id="2" name="TextBox 1"/>
          <p:cNvSpPr txBox="1"/>
          <p:nvPr/>
        </p:nvSpPr>
        <p:spPr>
          <a:xfrm>
            <a:off x="539552" y="6237312"/>
            <a:ext cx="8208912" cy="276999"/>
          </a:xfrm>
          <a:prstGeom prst="rect">
            <a:avLst/>
          </a:prstGeom>
          <a:noFill/>
        </p:spPr>
        <p:txBody>
          <a:bodyPr wrap="square" rtlCol="0">
            <a:spAutoFit/>
          </a:bodyPr>
          <a:lstStyle/>
          <a:p>
            <a:r>
              <a:rPr lang="en-GB" sz="1200" dirty="0" smtClean="0"/>
              <a:t>*Applications to full-time undergraduate study in the UK</a:t>
            </a:r>
            <a:endParaRPr lang="en-GB" sz="1200" dirty="0"/>
          </a:p>
        </p:txBody>
      </p:sp>
    </p:spTree>
    <p:extLst>
      <p:ext uri="{BB962C8B-B14F-4D97-AF65-F5344CB8AC3E}">
        <p14:creationId xmlns:p14="http://schemas.microsoft.com/office/powerpoint/2010/main" val="175303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935884042"/>
              </p:ext>
            </p:extLst>
          </p:nvPr>
        </p:nvGraphicFramePr>
        <p:xfrm>
          <a:off x="539552" y="1412776"/>
          <a:ext cx="7776864" cy="469629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67544" y="404664"/>
            <a:ext cx="8526162" cy="954107"/>
          </a:xfrm>
          <a:prstGeom prst="rect">
            <a:avLst/>
          </a:prstGeom>
          <a:noFill/>
        </p:spPr>
        <p:txBody>
          <a:bodyPr wrap="square" rtlCol="0">
            <a:spAutoFit/>
          </a:bodyPr>
          <a:lstStyle/>
          <a:p>
            <a:r>
              <a:rPr lang="en-GB" sz="2800" dirty="0" smtClean="0">
                <a:solidFill>
                  <a:srgbClr val="0070C0"/>
                </a:solidFill>
              </a:rPr>
              <a:t>UG Entrants to Mathematical Sciences, 2004 to 2014</a:t>
            </a:r>
            <a:endParaRPr lang="en-GB" sz="2800" dirty="0">
              <a:solidFill>
                <a:srgbClr val="0070C0"/>
              </a:solidFill>
            </a:endParaRPr>
          </a:p>
        </p:txBody>
      </p:sp>
      <p:sp>
        <p:nvSpPr>
          <p:cNvPr id="4" name="TextBox 3"/>
          <p:cNvSpPr txBox="1"/>
          <p:nvPr/>
        </p:nvSpPr>
        <p:spPr>
          <a:xfrm>
            <a:off x="539552" y="6237312"/>
            <a:ext cx="8208912" cy="276999"/>
          </a:xfrm>
          <a:prstGeom prst="rect">
            <a:avLst/>
          </a:prstGeom>
          <a:noFill/>
        </p:spPr>
        <p:txBody>
          <a:bodyPr wrap="square" rtlCol="0">
            <a:spAutoFit/>
          </a:bodyPr>
          <a:lstStyle/>
          <a:p>
            <a:r>
              <a:rPr lang="en-GB" sz="1200" dirty="0" smtClean="0"/>
              <a:t>*Entrants to publicly-funded English higher education institutions. HESA standard registration population.</a:t>
            </a:r>
            <a:endParaRPr lang="en-GB" sz="1200" dirty="0"/>
          </a:p>
        </p:txBody>
      </p:sp>
    </p:spTree>
    <p:extLst>
      <p:ext uri="{BB962C8B-B14F-4D97-AF65-F5344CB8AC3E}">
        <p14:creationId xmlns:p14="http://schemas.microsoft.com/office/powerpoint/2010/main" val="603282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596589127"/>
              </p:ext>
            </p:extLst>
          </p:nvPr>
        </p:nvGraphicFramePr>
        <p:xfrm>
          <a:off x="539552" y="1412776"/>
          <a:ext cx="7776864" cy="469629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67544" y="404664"/>
            <a:ext cx="8526162" cy="954107"/>
          </a:xfrm>
          <a:prstGeom prst="rect">
            <a:avLst/>
          </a:prstGeom>
          <a:noFill/>
        </p:spPr>
        <p:txBody>
          <a:bodyPr wrap="square" rtlCol="0">
            <a:spAutoFit/>
          </a:bodyPr>
          <a:lstStyle/>
          <a:p>
            <a:r>
              <a:rPr lang="en-GB" sz="2800" dirty="0" smtClean="0">
                <a:solidFill>
                  <a:srgbClr val="0070C0"/>
                </a:solidFill>
              </a:rPr>
              <a:t>PG Entrants to Mathematical Sciences, 2004 to 2014</a:t>
            </a:r>
            <a:endParaRPr lang="en-GB" sz="2800" dirty="0">
              <a:solidFill>
                <a:srgbClr val="0070C0"/>
              </a:solidFill>
            </a:endParaRPr>
          </a:p>
        </p:txBody>
      </p:sp>
      <p:sp>
        <p:nvSpPr>
          <p:cNvPr id="4" name="TextBox 3"/>
          <p:cNvSpPr txBox="1"/>
          <p:nvPr/>
        </p:nvSpPr>
        <p:spPr>
          <a:xfrm>
            <a:off x="539552" y="6237312"/>
            <a:ext cx="8208912" cy="276999"/>
          </a:xfrm>
          <a:prstGeom prst="rect">
            <a:avLst/>
          </a:prstGeom>
          <a:noFill/>
        </p:spPr>
        <p:txBody>
          <a:bodyPr wrap="square" rtlCol="0">
            <a:spAutoFit/>
          </a:bodyPr>
          <a:lstStyle/>
          <a:p>
            <a:r>
              <a:rPr lang="en-GB" sz="1200" dirty="0" smtClean="0"/>
              <a:t>*Entrants to publicly-funded English higher education institutions. HESA standard registration population.</a:t>
            </a:r>
            <a:endParaRPr lang="en-GB" sz="1200" dirty="0"/>
          </a:p>
        </p:txBody>
      </p:sp>
    </p:spTree>
    <p:extLst>
      <p:ext uri="{BB962C8B-B14F-4D97-AF65-F5344CB8AC3E}">
        <p14:creationId xmlns:p14="http://schemas.microsoft.com/office/powerpoint/2010/main" val="819524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txBox="1">
            <a:spLocks/>
          </p:cNvSpPr>
          <p:nvPr/>
        </p:nvSpPr>
        <p:spPr bwMode="auto">
          <a:xfrm>
            <a:off x="611510" y="419100"/>
            <a:ext cx="8208962" cy="128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sz="3800" dirty="0" smtClean="0">
                <a:solidFill>
                  <a:srgbClr val="1464BE"/>
                </a:solidFill>
                <a:latin typeface="Calibri" panose="020F0502020204030204" pitchFamily="34" charset="0"/>
                <a:cs typeface="Calibri" panose="020F0502020204030204" pitchFamily="34" charset="0"/>
              </a:rPr>
              <a:t>Funding</a:t>
            </a:r>
          </a:p>
          <a:p>
            <a:pPr eaLnBrk="1" hangingPunct="1"/>
            <a:r>
              <a:rPr lang="en-GB" sz="2600" dirty="0" smtClean="0">
                <a:latin typeface="Calibri" panose="020F0502020204030204" pitchFamily="34" charset="0"/>
                <a:cs typeface="Calibri" panose="020F0502020204030204" pitchFamily="34" charset="0"/>
              </a:rPr>
              <a:t>Teaching </a:t>
            </a:r>
            <a:r>
              <a:rPr lang="en-GB" sz="2600" dirty="0">
                <a:latin typeface="Calibri" panose="020F0502020204030204" pitchFamily="34" charset="0"/>
                <a:cs typeface="Calibri" panose="020F0502020204030204" pitchFamily="34" charset="0"/>
              </a:rPr>
              <a:t>income to HEIs – </a:t>
            </a:r>
            <a:r>
              <a:rPr lang="en-GB" sz="2600" dirty="0" smtClean="0">
                <a:latin typeface="Calibri" panose="020F0502020204030204" pitchFamily="34" charset="0"/>
                <a:cs typeface="Calibri" panose="020F0502020204030204" pitchFamily="34" charset="0"/>
              </a:rPr>
              <a:t>2010-17</a:t>
            </a:r>
            <a:endParaRPr lang="en-GB" sz="2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157180" y="1566327"/>
            <a:ext cx="8806015" cy="4513721"/>
          </a:xfrm>
          <a:prstGeom prst="rect">
            <a:avLst/>
          </a:prstGeom>
        </p:spPr>
      </p:pic>
    </p:spTree>
    <p:extLst>
      <p:ext uri="{BB962C8B-B14F-4D97-AF65-F5344CB8AC3E}">
        <p14:creationId xmlns:p14="http://schemas.microsoft.com/office/powerpoint/2010/main" val="1506256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3995" y="404664"/>
            <a:ext cx="8208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sz="3800" dirty="0">
                <a:solidFill>
                  <a:srgbClr val="1464BE"/>
                </a:solidFill>
                <a:latin typeface="Calibri" panose="020F0502020204030204" pitchFamily="34" charset="0"/>
                <a:cs typeface="Calibri" panose="020F0502020204030204" pitchFamily="34" charset="0"/>
              </a:rPr>
              <a:t>Student satisfaction </a:t>
            </a:r>
            <a:r>
              <a:rPr lang="en-GB" sz="3800" dirty="0" smtClean="0">
                <a:solidFill>
                  <a:srgbClr val="1464BE"/>
                </a:solidFill>
                <a:latin typeface="Calibri" panose="020F0502020204030204" pitchFamily="34" charset="0"/>
                <a:cs typeface="Calibri" panose="020F0502020204030204" pitchFamily="34" charset="0"/>
              </a:rPr>
              <a:t>2005-2015</a:t>
            </a:r>
            <a:endParaRPr lang="en-GB" sz="3800" dirty="0">
              <a:solidFill>
                <a:srgbClr val="1464BE"/>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278471" y="1292441"/>
            <a:ext cx="8428499" cy="5565559"/>
          </a:xfrm>
          <a:prstGeom prst="rect">
            <a:avLst/>
          </a:prstGeom>
        </p:spPr>
      </p:pic>
      <p:pic>
        <p:nvPicPr>
          <p:cNvPr id="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2575" t="27005" r="33069" b="42398"/>
          <a:stretch/>
        </p:blipFill>
        <p:spPr bwMode="auto">
          <a:xfrm>
            <a:off x="6812649" y="133182"/>
            <a:ext cx="2240763" cy="115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372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611188" y="419100"/>
            <a:ext cx="8773444"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sz="3800" dirty="0">
                <a:solidFill>
                  <a:srgbClr val="1464BE"/>
                </a:solidFill>
                <a:latin typeface="Calibri" panose="020F0502020204030204" pitchFamily="34" charset="0"/>
                <a:cs typeface="Calibri" panose="020F0502020204030204" pitchFamily="34" charset="0"/>
              </a:rPr>
              <a:t>Q</a:t>
            </a:r>
            <a:r>
              <a:rPr lang="en-GB" sz="3800" dirty="0" smtClean="0">
                <a:solidFill>
                  <a:srgbClr val="1464BE"/>
                </a:solidFill>
                <a:latin typeface="Calibri" panose="020F0502020204030204" pitchFamily="34" charset="0"/>
                <a:cs typeface="Calibri" panose="020F0502020204030204" pitchFamily="34" charset="0"/>
              </a:rPr>
              <a:t>uality</a:t>
            </a:r>
            <a:r>
              <a:rPr lang="en-GB" sz="3800" dirty="0">
                <a:solidFill>
                  <a:srgbClr val="1464BE"/>
                </a:solidFill>
                <a:latin typeface="Calibri" panose="020F0502020204030204" pitchFamily="34" charset="0"/>
                <a:cs typeface="Calibri" panose="020F0502020204030204" pitchFamily="34" charset="0"/>
              </a:rPr>
              <a:t>, experience and </a:t>
            </a:r>
            <a:r>
              <a:rPr lang="en-GB" sz="3800" dirty="0" smtClean="0">
                <a:solidFill>
                  <a:srgbClr val="1464BE"/>
                </a:solidFill>
                <a:latin typeface="Calibri" panose="020F0502020204030204" pitchFamily="34" charset="0"/>
                <a:cs typeface="Calibri" panose="020F0502020204030204" pitchFamily="34" charset="0"/>
              </a:rPr>
              <a:t>outcomes</a:t>
            </a:r>
          </a:p>
          <a:p>
            <a:pPr eaLnBrk="1" hangingPunct="1"/>
            <a:endParaRPr lang="en-GB" sz="3800" dirty="0">
              <a:solidFill>
                <a:srgbClr val="1464BE"/>
              </a:solidFill>
              <a:latin typeface="Calibri" panose="020F0502020204030204" pitchFamily="34" charset="0"/>
              <a:cs typeface="Calibri" panose="020F0502020204030204" pitchFamily="34" charset="0"/>
            </a:endParaRPr>
          </a:p>
        </p:txBody>
      </p:sp>
      <p:sp>
        <p:nvSpPr>
          <p:cNvPr id="2" name="AutoShape 2" descr="data:image/jpeg;base64,/9j/4AAQSkZJRgABAQAAAQABAAD/2wCEAAkGBxQSEhQUEhQUFRUVGBgWFxcYFBQWFBgVGBUYFhkYGBgYHSggHRonHRQUITEhJSkrLi4uFx8zODMsNygtLisBCgoKDg0OGxAQGzQkICQ3LDc0LCw0LCwsLCwsLCwsLCwsLCwsLCwsLCwsNCwsLCwsLCwsLCwsLCwsLCwsLCwsLP/AABEIAJYBUAMBEQACEQEDEQH/xAAcAAEAAgIDAQAAAAAAAAAAAAAABAUGBwECAwj/xABFEAABAwIDBAcFBQUHAwUAAAABAAIDBBEFEiEGEzFBByJRYXGBoTJykbHBFCNigpJCUqKy0SRDU1STwvAV0uEWFzNzg//EABoBAQADAQEBAAAAAAAAAAAAAAADBAUCAQb/xAAxEQACAgEDAwMBBwUBAQEAAAAAAQIDEQQSITFBUQUTYSIUMnGBkaGxQlLB0fDhIxX/2gAMAwEAAhEDEQA/AN4oAgCAIAgCAIAgCAIAgCAIAgCAIAgCAIAgCAIAgCAIAgCAIAgCAIAgCAIAgCAIAgCAIAgCAIAgCAIAgCAIAgCAIAgCAIAgCAIAgCAIAgCAIAgCAIAgOCUBjWObRBkm5iIL7EudxDe4fi18lco0u6O+XQy9Tr1Cz2Yde/x/6Uxr5Sb7x9/eNvhwVr2odNqKnvWN53P9SRDjc7f27+IBXD09b7Y/Akjq7Y9/1JkW0zx7TGnwJH9VE9JHsyaOvl/UibFtNGfaa9vwIUb0k10ZPHX1vqibDjMLv7wDxuPmonTNdiaOqql0ZOjma7VrgfAg/JRtNdSdST6M7rw9CAIAgCAIAgCAIAgCAIAgCAIAgCAIAgCAIAgCAIAgCAIAgCAIAgCAIDi6Ax3a3aAUzMjDeVw0/CP3j9Fc0mm915l91GX6lr1p47Y/ef7Lya4pZyJA4kk31N7k30N/jdbUo5jg+UqsxYpPz1MiVM2wgCAIAgO8UpaQWkgjmNFzJKXU9jJxeYmZYDiW+Yb+002d8LgrNvq9uXHQ2tNf7sflFmoSyEAQBAEAQBAEAQBAEAQBAEAQBAEAQBAEAQBAEAQBAEAQBAEAQBAEBUbR402ljzHVx0Y3mT2nuHEqxp9PK6eEUtbrI6aG59X0Xk1XV1LpXue83c43J/5yW/CChFRj0Pi7bZWzc5dWeK7IzIaCXNG0+R8QqNkcSNvTz31pkhckwQBAEB0kkDRcr1LJzKSgsslbHYhlqS08JRbuzDVv1+Kh1dea8+B6ZqMajD/q/wCRsBpWUfTHKAIAgCAIAgCAIAgCAIAgCAIAgCAIAgCAIAgCAIAgCAIAgCAIAgIuI1bYmF7uA5cyeQC7hBzltRFdbGqDnI1fjDp6iQyPtroAHaNbyA/5qt6lV1R2o+O1Xv6ie+f6ePgrX0zxxafn8lOpJlR1TXVHkdOOi9I8YLPBZdS3t1H1UF8eMl/QT5cC2Vc0ggCA4c6wuUR42kssqqmfOe4cB9VNGOEZttrm/g6wTFjmubxaQ4eIN0lHcmvJzCbjJSXVM21RziRjXt4OAcPMXWDKO1tPsfbVzU4Ka7nsuTsIAgCAIAgCAIAgCAIAgCAIAgCAIAgCAIAgCAIAgCAIAgCAIAgMc2zByR9mY38bafVXdFjczL9Uzsj4MUWiYwQHDmg8R6BDxxT6ikgjbI1xaLAi9tNOfpdeTlJxaTPa4VqxSa6GYybNRnVrnN+BCzFq5rqsm+9DB/dbREl2YePZe0+IIUi1a7ohloJdmQZ8FmbxZcDmCCpY6iEu5BLS2x5aMer3OJsWuAHaCrcNvkyNRObeGsIhqQq5QXgM/wBhq3NAYzxjNvynUfUeSytbDE93n+T6b0i7dS4P+n+GZICqZrHKAIAgCAIAgCAIAgCAFAeUs4aCXENA4kkADxJRZbwg3jqY9VbfYfGbGpYT+AOk9WAhWo6HUS6R/wAED1FS7njF0j4c7T7RbxjlA+OVdP0/UL+n+DxaqryX2F4vBUguglZKBocjgbE62PYVWsrnW8TWCaM4y6MmSPABJ4AXPgFwdGNDpAw7/Ms/TJ/2q39h1H9pB9pq8krDNsKOokbFDO173Xs0BwJsLniFxZpbq47pRwjqN0JPCZequSnBKAx+r23oYnujkqGtewlrhZ5s4cRo1WY6O+SUlHhkL1FaeGzrT7dUD3NYypYXOIa0WeLkmwGre1ey0d8VlxC1FbeEzIgVVJjlACgKXFtqqSleI55mxvLQ7KQ4nKSQDoD2FT1aa21ZgsojndCDxJkI9IGHf5ln6ZP+1SfYdR/acfaK/JkNJVNkY2RhDmvAc0jgWngVVlFxeGuSZNNZR7Lw9K/HKXeQvbzAzDxGv9VLRPZNMrauv3KmjAVsnzYQBAEBnWz1XvIG34t6p8uHpZZGohtsZ9ForfcqTfVFmVAWyjxSuzdVp6vM9p/orFdeOWUb7t30roVpUxWPGSlY7ixp8h9F0pyXcjlVCXVEWXBojwBHgT9V2r5ogloqn2JezlGYJ+q7M14LSDoRzHqPVcaixWQ56ol0NEqLuHw+P9GZtWebpygCAIAgCAIAgCAIAgKDa/aaOgg3j+s53VjZexe76AcSVY02mlfPaundkV1qqjk0PtBtDUVry6d5I5MGkbe4N+p1X0dGnrpjiKMiy2U3lsqSp8EYumDw3T0J09qOV/78xse5rGj53WB6rLNyXwauiWIP8TLNr6vdUVTINC2J9veLSB6kKlpo7rox+UWLXiDZ81AL6ww8k7BMRNPUQzD+7e1x929nD9N1HdWrIOHk7rntkmfTcMgcA4G4cAQe0EXBXyLTTwzdIuNV7aeCWZ3CNjn/AAFwPEmw813XBzmoruczltTl4PmOaUvc5ztXOJcT3k3PzX1yiorCMFybeTtTTFj2PHFjmvHi0hw+SSW5NeT2Mmnk+pIJA5ocOBAI8CLr45rDwbyeT0Q9OCgPm3bDFftVZPL+yXFrPcb1W+gv5lfVaWr2qoxMS6e6bZTKwRG7uh7F97RmInrU7sv/AObus0/zD8q+e9Tq2W7l0f8AzNXR2boY8GfLOLZw5Aa+xel3cz28r3HgdR/TyWzTPfWmfM6mv27XEhqUgCAIC/2QqbPdGf2hceLf/B9FS1sMxUvBp+mWYm4ef8Fvi1fxY0+8foFVrr/qZevu/pRUKcqBAEAXgJWFxZpG9g1Pl/5XFjxEloi3NY7GSBVTSOUAQBAEAQBAEAQBAEB889ImNmqrZTfqRExRjlZhs4+Jdf0X0+hpVdK8vlmNqbN8/hFNguGPqp44YvaebA8gOJce4AFT3WRrg5y6Iirg5y2o3vs/sNSUrABEyR44ySNDnE9wOjR3BfN3a2615bwvCNivTwguhaz4DTPFn08Dh3xMP0UKutXST/U7dcH1R7YVhsVOzdwMEbLl2UXtdxuePevJ2Ssluk8s9jFRWEYx0uVOTDpB/iPjZ/GHn+RW/TY51C+MkGreKmaHX0hjhAb/AOjDFN/h8Vzd0V4nfk9n+EtXzOvq9u9+HybOmnurRU9M+KbulZC06zvF/cZZx/iyKf0uvda5/wBpHrJ4ht8mllvmUEB9I7FVW9oaV/bEwHxaMp/lXympjtukvk3aXmCZdqAkMc2+xb7LQzSDRxbu2e+/qg+VyfJWdHV7t0Yvp1Ib57K2z51AX1PcxSViFC+Fwa8WJYyQe7I0OHz9FxXYprK/7B1KLi8MynooxXcV7WE9WcGM+97TD8QR+ZU/Uat9La6osaSe2zHk3zdfOGscoDGNsaX2JB7p89R8j6K9op8uJk+p1/dsX4GMLQMgIAgPF2IGJ7S32gb+XP0JXrq3xaZDLVezNOPVfx/6ZIDfUc9VndDbTyso5Q9CAIDvDEXEAakrltJZZ7GLk8IyOhpRG2w48z2lVZScmaVdagsElckgQBAEAQBAEAQBAEBFxGfdxSP/AHGOd+lpK6gt0kjmTwmz5duTqdSdT3k8V9gYLZsXoSpQ6qmkPGOIAfndr/Ksv1WTVcV5Zd0MVubNzBYJpnKAIDV/TjV2ipov3nvefBrcvzetf0mP1SkUNdL6UjVuEwCSeFhFw+RjSO4vAPoSti2TjCTXhlGCTkkMVpDDPLEf7uR7P0uI+iVzU4qXk8nHbJoz7oUxPLPNTk6SNEjR+Jmh/hcP0hZnqtf0KfjguaKf1OJUdK+Kb6ve0HqwNEQ8faf6ut+VT+m17KE/JHq57rMeClwPCt9DWSW0ghz/AJt43/ayT4qxbbslCPl/4ZFXXujJ+CoU76EJvXofq8+Htbe5jkezwF8wHwcF876lHF7fnH+jX0ks1mbrPLRqLptxW74KYH2QZX+J6rPQOPmtr0mrh2P8EZ2un0ia+wPDjU1EUA/vHhp7m36x/Tdal1nt1ufgp1R3TSM/6aMHDHU9QwANI3Lrdresz0zjyWZ6Vc3ug/xLmthjEka0hlLHNc02c0hzT2OBBB+IC1mk1hlFPDyfTeB4iKmCKZvCRjXeBI1HkbhfI21uubg+xuwluimT1wdELFqXexPZzI08RqPVSVT2TTIdRX7lbia+W0fMBARqypyCw9o+neuoxyQX3e2sLqVRPapjMeWZZgNRnhA5t6p+npZZuojtm/k+j0Fu+lLxwWKhLoQHLGkmw4ngvPxPUm3hGQ4dRCMfiPE/RVZz3M0KalBfJMC4JjlAEAQBAEAQBAEAQBAQMciz087RxdFIPiwj6rup4si/lHM1mLPmFvBfYGAbD6FKsNq5YzxkiuPFjr2+DvRZXqsG6lJdmXtDL6mjdIWCaZygOHIDSvTVVZqyKPlHED5vcSfRrVvelQxU5eX/AAZetl9aRjuwEGfEaUcbSZvJjS76K3rXtom/gh0/NiRadLWG7mvc8DqztbIPeAyO/lB81B6bZup2+P8AkSayG2zPko9kMSFNWQTONmtfZ3uuBab9wzX8lZ1VfuUyiiGmeyakytrKkyyPkd7UjnPPi4k29VNGKilFdjiTy2za3RzgebCqouGtSJAO9rWFg/izrF112NTHH9ODR01f/wAXnuajC2zNNtdBtV1KqLsdHIPzNLT/ACBYvq8MOMvxRo6GXDRtFzralY5fPmravFPtVXPNxDnnL7jeq30AX1emq9uqMDDtnvm2XnRhX0tPUvnqpRHlZljuHG7nmzj1QeDRb86r+oV22QUILOSbSyjCTlJmabbbU4fV0csTahpfbNH1JB943rNF8vOxHms/S6bUU2qe3juWb7q5wccmml9AzMNx9CuLZ6eSnJ1hdmb7j9SPJwP6lgeq1bbFZ5/k09FPMXHwbJWWXTghAYLj+Huikc6xyOJIPIX4g9i1tPcpxS7nz2toddjfZ9ykqKsN4G5VqMGzMtvjFcPkqnuJNzxKmSwZjbk8s6oC42bqMshaeDx6jX5XVbVRzFPwaXplu2xw8/yZMqBvABeBLJfYXQ5Bmd7R9B2eKrWT3PCL9FW1ZfUsLKMsHKAIAgCAIAgCAIAgCAIDghAfNW1eEmkq5oSLBriWf/W43bbyIHkvq9Nb7tUZfr+Rh3Q2TaIeFYg+nmZNEbPjdcdnYQe4gkeaktrjZBxl0ZzCTjLKN2YF0lUczBvX/Z5ObX3y3/C8aEeq+eu9Ourf0rK+DVhqq5Ll4LOo23oGC5qoj3NOc/BuqiWi1D6QZ29RWu5N2ex6KtjMsBcWBxZ1hlJItrbs1Ud9E6ZbZ9TquxTWUaO6SKreYlUnk1zWD8jGt+YK+i0MNuniZWqlm1lh0QU+fEWu/wAOKR3xAZ/vUXqcsUNeWiTRrNhmnTNhe8pGTAawP19x/VPwOQ+RVD0u3ba4ef8ABZ1kMwz4NLLfMo5YwuIa3UuIA8SbBM45PUss+nMEw4U9PFCBpHG1niQNfW6+Rts9ybn5N6EcRUT5txem3U80Z/Yke34OI+gX1dUt0FLykYdixJozLoZqsta9n+JE74tc13yuqHqsM0p+GWtFL62jZHSJin2agmc02e8bpnbmf1bjwFz5LJ0VfuXR+Of0LuontrbPnpfUGKSW4dMQCIZSDqCInkEdoNlx7kF3X6o79uXg5/6ZP/gzf6Un9E92H9y/VHvtz8HhNC5hs9rmnscC0/ArpST5TOGmuGZJ0b4t9mr4iTZkn3T+yz7ZT5ODfiVU11XuUPyuUWNNPZYvk+hAvmEbByvQcOaDxCB8lZV4DTye1Cy/aBlPxbZTR1FsekinZoNNZ96C/j+CpqtiIHew57PPMPVWI+oWLrhlCz0LTy+62v3Kip2FlH/xyMd3EFh9LhWIeowf3k1+5Qs9BtX3JJ/jx/srZNn6qFwdunHKb3aQ75FTrU0zWMlN+n6umSlsfHjkyOmDngEMfryLSCD2G6oSxF9Terbsimk+e3gvMMw7L1njXkOzv8VXsszwi/TTt5kWihLIQBAEAQBAEAQBAEAQBAEAQGIbe7Gtr4wWkMnjvkeeBB4sd3d/Iq5o9W9PLnlPt/kr6ij3V8mj8WwialeWVEboyOBI6p72u4OHgvoqra7Fug8mVOuUHhogqQ4wLr0YNwdCNR/Z6hnJsgffl1mAf7PVYPq0f/pF/Bp6J/SzVOK1W9nmkvfPI9wPcXEj0stuuDjBL4X8GdN5k2bC6D4LzVL/AN1jGj8ziT/KFleryxGMS7oVy2bSxvDxUU8sJ4SMc3zI0PkbLHqm4TUl2L847otHzJLGWOc12jmktI5gtNiPiF9enlZXQwmmuGZJ0bYZ9oxCEEXbGTM78mrf48vwKp6+z26H88E+mhusR9ChfMmwfPHSRTbvEqkcA5zXjwewEn9WZfT6CW7Txf5f9+xjamOLWdOjyr3eI0xvYF5YfztLR6kL3Ww30SQ0zxYjKemzFs0sNMDpG3eu952jfg0E/mVL0qrEXY+/BPrZ8qJgOCYeamoigbxke1p90nrHTsFytO6ftwcn2Klcd00j6chiDWho0DQAB3AWC+RbbeWbiWODuh6al6bcKs6CpA4gxP8AEdZh+GcfBbXpNuVKv8/9mfrYdJGrg+xuDYjUHsI4FbGMmeuOT6U2SxYVdJDMOL2DN3PHVeP1Ar5PUVe1bKH/AGDcqnvgmXChJAgCAIAgCA4CA5QBAEAQBAEAQBAEAQBAEAQBAEBwQgPOena8ZXta5p4hwBHwK9TaeUeNJ9Slm2LoHG5pYbnmG2+SnWrvX9TI3TW+x6U+yNFGbspYQe3ID815LVXPrNhU1rsW8cDWjK0AAcgAB8AoG2+rJEkQBs/S/wCXg/0mf0UnvWf3M59uPgk0mHxRX3UbI78cjGtvbtsuZTlL7zydKKXQlLk9K5+B0ziS6CEkm5JiYSSdSSbKRW2LpJnHtx8HrS4XDEbxRRsJFiWsa027NAuZWTl955PVCK6ImLk6IVThMEjs0kMT3Wtd0bXGw4C5C7jZOKwng5cIvqjzZgVM0gtghBBBBETAQRqCDbivXdY1hyZ4q4rsd6jB4JHFz4YnuPFzo2uceWpI7F5G2cVhPg9cIt5aFPg0Ebg5kMTXDg5sbQR4EDvKO2xrDbwFCK6InLg6CA8KujZKMsjGvbe9nNDhftsV7GTi8pnjSfUif+n6X/Lwf6TP6Lv3rP7n+pz7cPBMpKRkTcsbWsbxytAaLnjoFw5OTy2dJJcI9l4ehAEAQBAEAQBAEAQBAEAQBAEAQBAEAQBAEAQFJiG1dHA/dy1MTHjQtLtR424eamhprprdGLwRythF4bLiN9xccDqO8KHuSHdAEAQBAQ8QxOKDLvZGszuDG5jbM88GjtK6hXKedqzg5clHqQ37S0wmlgdKGyQs3sgIIa1mmpcRb9pvPmu/s9mxTxw+hz7kctZ6HWp2opmCnLpRapdlhIDnB5uBxA0FyBc9q9Wnte7j7vX4DtisfJchQkhygOsjrAk6Aak9gQGL4ft7STTMiY6T7xxbG90bmxvcOIa48Vbs0N0IbnjjtkgjqISeEZSFUJyAzGYHTOp2ysMzRd0YPXAsDe3g5vxUjqmob2uPJzvTe3PIGMwb/wCz71m+tm3d+ta1728NV57U9nuY48jfHO3PJPC4OiNiNa2CKSV5OSNpe6wucoFzYeS6hBzkorucykoptnGFV7aiKOaMkskaHNuLGx4XHJJwcJOMuqPYvKyiU5cnpDw/FIp8xhkbIGOLHFpuA4cR4rqdcoY3LGTmMlLoTFydFfW4zBDJHHLKxj5TZjXGxdqBp5kBSQqnOLlFZSOZTjF4bLBpUZ0RcSxGOnYZJntjYLXc42FzoAuoVynLbFZZzKSissjSY5E2pjpSXb2RhkaMvVyi97nlwK6VM3W7Oy4PHNKSiWijOwgKvEcdhglhilflfO4tjGUm5HeBpxHHtUkKZzi5RXC6nEpxi0n3JGH4lFPmMUjZAxxY4tNwHji094uFzOEoY3LGTpST6ExcnoQBAEAQBAEAQBAEAQEHGZnRwTPZ7TY3ub7zWEj1XVaUppPyjmTxF4MJ6LsGppKESPijlkkc/eOe0PdfORYlwPce+9+av+oXWRucU8JYxgraWuLrzjLIT8UrapldUw1X2eOkc9kcTWMdmEQJJe5w5geHw1kVdNbhCUdzljnPk4crJKUk8YOlDjddXVNPFFUfZ2y0jZpLRsdZwe5rnMDtQXFoGp0BK6nRRRCUpR3NSwuvT55PVZZZJJPGUV7ccxI4e6sNXYQSCMN3bPveuA50ht+ICwHAea79nTe8qlHOV+n4f5+SN2W+3ub6Fua6uqqusiiqzBHCxkg+7jdYmMENBI0aSSSTfgFC4UVVQlKGW3j9GSbrJTkk8Jf6Kek22q6kUsQfMxxje+V8ETHzPyvextmu0A6oJI53ViWipqc5cPwpPCXBGr5yxHn8jzxp9bNFSGqfJG4VYiYHRMa482zn8Qva3DRe1exCU1Wk/py+f2PLHOSju8/8yTtG6p31dTuqS4RUmd7tzCHS2LOq4htwDnPA6Lmj2ttc1DrLy+Pk6sUsyWei+OTvQTT09PhJMxeyWVtmGKLqMAtkact+Z146rmca7LLeMNLrzy/nkRcowhydjjWIS0UuJsqhGxjzkp92ws3YeGWc463ufO3K+nns6eNy0zjlvv3z1Pd9soOzP5EmPFK6sqapsVUYI44Y5rBjHOaXQhwY0kaAuzEk3PBcuuiquLlHLba/c932Tk8PCwZHsvjZlwptTVHN93IZTYXc1pc06DmQO7UqpqaNuoddflYJ67M1bpGvNnSaaSkqKxsooQ6R9N1g9sTnu0Mlhc8PS45rVvxZGVdeN/GfnHgpV/Q1Kf3exsnYPF5quKWaW2R0zxBZuU7lujSe3W/wWTrKYVSUI9cc/iXqJuabfTsa6NYYsQfiNzum1roH9zCwg3/Lew7lq7VKhUd9ufzKO7Fjs+cHfCZnnEqaveerV1MzG9gY0CMa9liB+VeWxX2eVC6xS/VnUc+6rPLJ2IbSTRSRugrpqgGoEb81M1tKQXEZWvy6kDTQ96jhp65xalBLjzmR3O1xaxJ9T1rqusqDimaotT0u+bu8jSXh0bwGZgAQBYG+puuIRpr9rEfqljnx0/c9lKct/PCImzG0s5huyTdw0FI1xhszNO8N0JuLiO9tRbS3au9Tp693Ky5S6+EeV3Nrjol0JOE4riUpp3NkqnCfSUmmiEMbX+zJCeeW9+tp4rmyrTRUk0vp6YfLfyIzteHzyQtlW1kVHWzUkr3vZK5m6EbHZnXZmmGl84bfq8O5S6j2JWwjYuMdefng4q3xhJxZnHR9ignifeplnka5uds0bY3xOIsW2aBcXDvks7W17JL6Ul8dGW6JqS65ZrzbKuiqqmtlM7GPp93HTNLtXujeS+wtrrmt32WppYTqrrjjKlnP5lO5qcpSz06GZ0e08k9ZhmR9oqiCR8jAG2MjWOvc2uCHNPC3BZ89PCFVmesWsfgWo2uUo47oxLauvqKimxAvqHOigrN22PKzKWF9mdYNB6tvNXtLXXVZWox5cc5/IrWylOMnnhMuMVw6p/6nRRMqiZjTvvUOjZmDC95NmDq3A0HxVeuyr7POTjxlcEsoz9yKzz5I8G1daIzTb4OndWmlbO5jeqzQZrAWJueznzXb0tLfubfp252/Jwr54255zjJ7YtjNbRSVVM+pMxFLv4pSxgkYc4bYi1j+1xvyXNdNF8YWKOOcNdmdynZW3HOeAZ63PhplqrurHFwtDD9y0xNsG5mnXUkkW42XuKcWbYfd+XzyE5vbl9SHstR1YpK6WnqpGOilm6gjiIke0NJeS4HUi+g0XepnV7sI2RzlLnnhePyI6lNQk0+hd4BtRNX1VGyGQtjZBvaoANOZ50yEkaahp0t7RVe/S10VzclznC/Alrudkkk/xNjNWYXDlAEAQBAEAQBAEAQHVzboDCpOjWAPc6Ceqp2vN3RxS5WX+F7d3JX16hNrE4qXy1yVvs0c/S2vwO9X0cQPe8iaojZKQZYmSWjkPPMLc+fjySPqFiS4Ta6Pug9NHPDwW1JstFFUtqYy5pZAKdsYtuxGDccr381XlqZyrdb7vP5kqqSllfgQhsNCKJ9FvJd29+8Lrszg5g6w6traDkpHrbHarcLKWDl0RcNhjNJs19pxLEIzLUQxgRNO7cGCVuQDK45dRpytzVuep2UVtJN89e3JXjVutllsyat2Dp3CHculp307SyOSJ1n5TckOJBvqSfMqrDW2Jy3fUny0/JO9PHCxxgVuw7JadsMlRUvLZd82Z0gMofa2hIsG91tF5HWSjNzjFcrGO2A6FKO1til2Fia+R75ZpTLB9neZHNJLSQc18t82g7klrJtJRSWHnjP+wqIrOXnJ4UXR9HGIQaioeIJRLGHuYQLC2S2XRvcLLuevlLc9qWVjj+TyOmisc9DyPRpTZj97UCFz85pxJaAu7xa9tBzXv/6NuOUs+ccnn2WGerx4Lql2YjjmqZmufepY2NzerkY1jMgyC2mnbdV5aicoRi/6SRVJNtdz0wjZyOnpBSAukiAc057ZiHkkg5QBzK8tvnZb7vR/B7GtRjt7FBB0awgBjqiqfADmEDpfuuN7EAAlWX6jN/UopS89yL7LHo28eC82b2ZjohI2F8ha92YNc4ubHpwYPG5vxN9eCr36iVzTkuUSV1KvhEBuwkH2SWlL5C2WUzF5LN4Hkg9U5bW6vZzKk+22e6reMpY/wc/Z47HHyd6rYiB8NLDmka2lIcwgtzO7c92/tcTa3FIayyM5z7yPZURcVHwVw6NILBv2ipyMk3kbC9pYx2a5s3LY34XOtr9qlXqM087V0w/n9zhaaPkt4tko2trAHyf20kyezdtwR1Or+I8bqB6qbcG/6OhJ7KxJeSH/AO38F4DnkBhi3DtWffRWylsoy2OhI0t6Bd/brPq6cvPfh9eDl0RbT8HbCNiRTPYY6ur3cbszYTIN17pAFy3uS3WOxNOKy++ORCja19TwecOwTY3zOhqqqESkuyse0Na4uzEtGXutryXr1rkkpwTx5PFp0m2m1kstn9l46QS5HyPkmN5JZHB0jjrY8LaXPJQ3aiVrWUkl2XQ7rqUM46vudMF2Pp6aHdZBLq4l8rGOkcXHW7svkvbdVbZPdnHws/7EKYRWMFQ3o1ha2IR1FSwxOeWPa9oe1sntMBy8OPxPap36jNttxTz5+CP7LHCSfQ9oujunbTT0wfNkne2QkuaXNc21spy6jT9q91y9fa7I2YWV+56tPFRcc9SZhmx7YpoJjPPK+Bj4wZHNcXNe4nrHLfTNYW5BcWapzjKG1JPD4+DqNKi089CNP0e072Stc+W8sxqA8OaHxyG/sEN4anjddrXWJp8cLGPK+Tn7NDDX5in6P4WxztfLPJJUNyPme8OlygggNJFh7I5HgOxJa6blFpJJdl0C08Umm857k+bZWNzqJxfJ/YvY9nr9UN6/V/COFlEtTJKawvr6/wDh37S4fgqX4PBhT5aveVRjkeS6Bozx55DxyAXPjyUyunqVGvCyu/ThfJx7cam5fsdOizAtxDLM6MxuqJC5rCLOZCCcjSDw4nysvdffvkoJ52r9+5zpq9qcsdTOAqBaOUAQBAEAQBAEAQBAEAQBAEAQHACA5QBAEAQBAEAQBAEAQBAEAQBAEAQBAEAQBAEAQBAEBxZAAEBygCAIAgCAIAgCAIAgCAIAgCAIAgCAIAgCAIAgCAIAgCAIAgCAIAgCAIAgCAIAgCAIAgCAIAgCAIAgCA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04864"/>
            <a:ext cx="3997912" cy="206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182068"/>
            <a:ext cx="3658505" cy="228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7404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669420db-d0a1-49e1-8594-aaa108b53f67"/>
</p:tagLst>
</file>

<file path=ppt/theme/theme1.xml><?xml version="1.0" encoding="utf-8"?>
<a:theme xmlns:a="http://schemas.openxmlformats.org/drawingml/2006/main" name="oldSk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ldSk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8086</TotalTime>
  <Words>988</Words>
  <Application>Microsoft Office PowerPoint</Application>
  <PresentationFormat>On-screen Show (4:3)</PresentationFormat>
  <Paragraphs>119</Paragraphs>
  <Slides>18</Slides>
  <Notes>16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vt:i4>
      </vt:variant>
    </vt:vector>
  </HeadingPairs>
  <TitlesOfParts>
    <vt:vector size="23" baseType="lpstr">
      <vt:lpstr>Arial</vt:lpstr>
      <vt:lpstr>Calibri</vt:lpstr>
      <vt:lpstr>oldSkool</vt:lpstr>
      <vt:lpstr>1_oldSkool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HEFCE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slide</dc:title>
  <dc:creator>Administrator</dc:creator>
  <cp:lastModifiedBy>Katie Smith (7313)</cp:lastModifiedBy>
  <cp:revision>431</cp:revision>
  <cp:lastPrinted>2016-03-04T10:58:31Z</cp:lastPrinted>
  <dcterms:created xsi:type="dcterms:W3CDTF">2013-10-02T09:22:25Z</dcterms:created>
  <dcterms:modified xsi:type="dcterms:W3CDTF">2016-04-18T11:14:36Z</dcterms:modified>
</cp:coreProperties>
</file>